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5"/>
  </p:notesMasterIdLst>
  <p:sldIdLst>
    <p:sldId id="859" r:id="rId2"/>
    <p:sldId id="1017" r:id="rId3"/>
    <p:sldId id="1040" r:id="rId4"/>
    <p:sldId id="1018" r:id="rId5"/>
    <p:sldId id="1032" r:id="rId6"/>
    <p:sldId id="1019" r:id="rId7"/>
    <p:sldId id="1021" r:id="rId8"/>
    <p:sldId id="1020" r:id="rId9"/>
    <p:sldId id="1023" r:id="rId10"/>
    <p:sldId id="1044" r:id="rId11"/>
    <p:sldId id="1026" r:id="rId12"/>
    <p:sldId id="1027" r:id="rId13"/>
    <p:sldId id="1045" r:id="rId14"/>
    <p:sldId id="1046" r:id="rId15"/>
    <p:sldId id="1048" r:id="rId16"/>
    <p:sldId id="1049" r:id="rId17"/>
    <p:sldId id="1025" r:id="rId18"/>
    <p:sldId id="1050" r:id="rId19"/>
    <p:sldId id="1051" r:id="rId20"/>
    <p:sldId id="1052" r:id="rId21"/>
    <p:sldId id="1030" r:id="rId22"/>
    <p:sldId id="1047" r:id="rId23"/>
    <p:sldId id="1055" r:id="rId24"/>
    <p:sldId id="1034" r:id="rId25"/>
    <p:sldId id="1056" r:id="rId26"/>
    <p:sldId id="1059" r:id="rId27"/>
    <p:sldId id="1042" r:id="rId28"/>
    <p:sldId id="1057" r:id="rId29"/>
    <p:sldId id="1058" r:id="rId30"/>
    <p:sldId id="1061" r:id="rId31"/>
    <p:sldId id="1062" r:id="rId32"/>
    <p:sldId id="1063" r:id="rId33"/>
    <p:sldId id="1060" r:id="rId34"/>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8DC369"/>
    <a:srgbClr val="009900"/>
    <a:srgbClr val="62812B"/>
    <a:srgbClr val="A0C83C"/>
    <a:srgbClr val="006C45"/>
    <a:srgbClr val="009B64"/>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p:cViewPr varScale="1">
        <p:scale>
          <a:sx n="102" d="100"/>
          <a:sy n="102" d="100"/>
        </p:scale>
        <p:origin x="258" y="114"/>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2025/6/18</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5159102" y="-27384"/>
            <a:ext cx="6768752"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实验班提</a:t>
            </a:r>
            <a:r>
              <a:rPr lang="zh-CN" altLang="en-US" sz="2000" dirty="0">
                <a:solidFill>
                  <a:prstClr val="black"/>
                </a:solidFill>
                <a:latin typeface="楷体" panose="02010609060101010101" pitchFamily="49" charset="-122"/>
                <a:ea typeface="楷体" panose="02010609060101010101" pitchFamily="49" charset="-122"/>
              </a:rPr>
              <a:t>优</a:t>
            </a:r>
            <a:r>
              <a:rPr lang="zh-CN" altLang="en-US" sz="2000" dirty="0" smtClean="0">
                <a:solidFill>
                  <a:prstClr val="black"/>
                </a:solidFill>
                <a:latin typeface="楷体" panose="02010609060101010101" pitchFamily="49" charset="-122"/>
                <a:ea typeface="楷体" panose="02010609060101010101" pitchFamily="49" charset="-122"/>
              </a:rPr>
              <a:t>训练 高中物理 选择性必修 第一册 </a:t>
            </a:r>
            <a:r>
              <a:rPr lang="en-US" altLang="zh-CN" sz="2000" dirty="0" err="1" smtClean="0">
                <a:solidFill>
                  <a:prstClr val="black"/>
                </a:solidFill>
                <a:latin typeface="楷体" panose="02010609060101010101" pitchFamily="49" charset="-122"/>
                <a:ea typeface="楷体" panose="02010609060101010101" pitchFamily="49" charset="-122"/>
              </a:rPr>
              <a:t>SDKJ</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2025/6/18</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1.xml"/><Relationship Id="rId4" Type="http://schemas.openxmlformats.org/officeDocument/2006/relationships/image" Target="../media/image17.png"/></Relationships>
</file>

<file path=ppt/slides/_rels/slide1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1.xml"/><Relationship Id="rId4" Type="http://schemas.openxmlformats.org/officeDocument/2006/relationships/image" Target="../media/image17.png"/></Relationships>
</file>

<file path=ppt/slides/_rels/slide1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1.xml"/><Relationship Id="rId5" Type="http://schemas.openxmlformats.org/officeDocument/2006/relationships/image" Target="../media/image23.png"/><Relationship Id="rId4" Type="http://schemas.openxmlformats.org/officeDocument/2006/relationships/image" Target="../media/image22.png"/></Relationships>
</file>

<file path=ppt/slides/_rels/slide14.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1.xml"/><Relationship Id="rId4" Type="http://schemas.openxmlformats.org/officeDocument/2006/relationships/image" Target="../media/image26.png"/></Relationships>
</file>

<file path=ppt/slides/_rels/slide15.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1.xml"/><Relationship Id="rId4" Type="http://schemas.openxmlformats.org/officeDocument/2006/relationships/image" Target="../media/image30.png"/></Relationships>
</file>

<file path=ppt/slides/_rels/slide1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31.png"/><Relationship Id="rId1" Type="http://schemas.openxmlformats.org/officeDocument/2006/relationships/slideLayout" Target="../slideLayouts/slideLayout1.xml"/><Relationship Id="rId5" Type="http://schemas.openxmlformats.org/officeDocument/2006/relationships/image" Target="../media/image33.png"/><Relationship Id="rId4" Type="http://schemas.openxmlformats.org/officeDocument/2006/relationships/image" Target="../media/image32.png"/></Relationships>
</file>

<file path=ppt/slides/_rels/slide1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34.png"/><Relationship Id="rId1" Type="http://schemas.openxmlformats.org/officeDocument/2006/relationships/slideLayout" Target="../slideLayouts/slideLayout1.xml"/><Relationship Id="rId4" Type="http://schemas.openxmlformats.org/officeDocument/2006/relationships/image" Target="../media/image35.png"/></Relationships>
</file>

<file path=ppt/slides/_rels/slide19.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38.png"/><Relationship Id="rId1" Type="http://schemas.openxmlformats.org/officeDocument/2006/relationships/slideLayout" Target="../slideLayouts/slideLayout1.xml"/><Relationship Id="rId5" Type="http://schemas.openxmlformats.org/officeDocument/2006/relationships/image" Target="../media/image40.png"/><Relationship Id="rId4" Type="http://schemas.openxmlformats.org/officeDocument/2006/relationships/image" Target="../media/image39.png"/></Relationships>
</file>

<file path=ppt/slides/_rels/slide2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41.png"/><Relationship Id="rId1" Type="http://schemas.openxmlformats.org/officeDocument/2006/relationships/slideLayout" Target="../slideLayouts/slideLayout1.xml"/><Relationship Id="rId4" Type="http://schemas.openxmlformats.org/officeDocument/2006/relationships/image" Target="../media/image42.png"/></Relationships>
</file>

<file path=ppt/slides/_rels/slide23.xml.rels><?xml version="1.0" encoding="UTF-8" standalone="yes"?>
<Relationships xmlns="http://schemas.openxmlformats.org/package/2006/relationships"><Relationship Id="rId8" Type="http://schemas.openxmlformats.org/officeDocument/2006/relationships/image" Target="../media/image46.png"/><Relationship Id="rId3" Type="http://schemas.openxmlformats.org/officeDocument/2006/relationships/image" Target="../media/image39.png"/><Relationship Id="rId7" Type="http://schemas.openxmlformats.org/officeDocument/2006/relationships/image" Target="../media/image45.png"/><Relationship Id="rId2" Type="http://schemas.openxmlformats.org/officeDocument/2006/relationships/image" Target="../media/image16.png"/><Relationship Id="rId1" Type="http://schemas.openxmlformats.org/officeDocument/2006/relationships/slideLayout" Target="../slideLayouts/slideLayout1.xml"/><Relationship Id="rId6" Type="http://schemas.openxmlformats.org/officeDocument/2006/relationships/image" Target="../media/image19.png"/><Relationship Id="rId5" Type="http://schemas.openxmlformats.org/officeDocument/2006/relationships/image" Target="../media/image44.png"/><Relationship Id="rId4" Type="http://schemas.openxmlformats.org/officeDocument/2006/relationships/image" Target="../media/image43.png"/></Relationships>
</file>

<file path=ppt/slides/_rels/slide24.xml.rels><?xml version="1.0" encoding="UTF-8" standalone="yes"?>
<Relationships xmlns="http://schemas.openxmlformats.org/package/2006/relationships"><Relationship Id="rId8" Type="http://schemas.openxmlformats.org/officeDocument/2006/relationships/image" Target="../media/image51.png"/><Relationship Id="rId3" Type="http://schemas.openxmlformats.org/officeDocument/2006/relationships/image" Target="../media/image16.png"/><Relationship Id="rId7" Type="http://schemas.openxmlformats.org/officeDocument/2006/relationships/image" Target="../media/image19.png"/><Relationship Id="rId2" Type="http://schemas.openxmlformats.org/officeDocument/2006/relationships/image" Target="../media/image47.png"/><Relationship Id="rId1" Type="http://schemas.openxmlformats.org/officeDocument/2006/relationships/slideLayout" Target="../slideLayouts/slideLayout1.xml"/><Relationship Id="rId6" Type="http://schemas.openxmlformats.org/officeDocument/2006/relationships/image" Target="../media/image50.png"/><Relationship Id="rId5" Type="http://schemas.openxmlformats.org/officeDocument/2006/relationships/image" Target="../media/image49.png"/><Relationship Id="rId4" Type="http://schemas.openxmlformats.org/officeDocument/2006/relationships/image" Target="../media/image48.png"/></Relationships>
</file>

<file path=ppt/slides/_rels/slide2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48.png"/><Relationship Id="rId1" Type="http://schemas.openxmlformats.org/officeDocument/2006/relationships/slideLayout" Target="../slideLayouts/slideLayout1.xml"/><Relationship Id="rId4" Type="http://schemas.openxmlformats.org/officeDocument/2006/relationships/image" Target="../media/image52.png"/></Relationships>
</file>

<file path=ppt/slides/_rels/slide2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53.png"/><Relationship Id="rId1" Type="http://schemas.openxmlformats.org/officeDocument/2006/relationships/slideLayout" Target="../slideLayouts/slideLayout1.xml"/><Relationship Id="rId4" Type="http://schemas.openxmlformats.org/officeDocument/2006/relationships/image" Target="../media/image51.png"/></Relationships>
</file>

<file path=ppt/slides/_rels/slide2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 Id="rId4" Type="http://schemas.openxmlformats.org/officeDocument/2006/relationships/image" Target="../media/image54.png"/></Relationships>
</file>

<file path=ppt/slides/_rels/slide28.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image" Target="../media/image55.pn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image" Target="../media/image59.png"/><Relationship Id="rId1" Type="http://schemas.openxmlformats.org/officeDocument/2006/relationships/slideLayout" Target="../slideLayouts/slideLayout1.xml"/><Relationship Id="rId4" Type="http://schemas.openxmlformats.org/officeDocument/2006/relationships/image" Target="../media/image16.png"/></Relationships>
</file>

<file path=ppt/slides/_rels/slide3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61.png"/><Relationship Id="rId1" Type="http://schemas.openxmlformats.org/officeDocument/2006/relationships/slideLayout" Target="../slideLayouts/slideLayout1.xml"/><Relationship Id="rId4" Type="http://schemas.openxmlformats.org/officeDocument/2006/relationships/image" Target="../media/image59.png"/></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1.xml"/><Relationship Id="rId4" Type="http://schemas.openxmlformats.org/officeDocument/2006/relationships/image" Target="../media/image1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1" y="1721001"/>
            <a:ext cx="12190412"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a:t>
            </a:r>
            <a:r>
              <a:rPr lang="en-US" altLang="zh-CN" sz="5400">
                <a:solidFill>
                  <a:srgbClr val="549E39"/>
                </a:solidFill>
                <a:latin typeface="+mn-lt"/>
                <a:ea typeface="微软雅黑" panose="020B0503020204020204" pitchFamily="34" charset="-122"/>
                <a:cs typeface="微软雅黑" panose="020B0503020204020204" pitchFamily="34" charset="-122"/>
              </a:rPr>
              <a:t>4</a:t>
            </a: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章  光的折射和全反射</a:t>
            </a:r>
            <a:endPar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7" name="文本框 6"/>
          <p:cNvSpPr txBox="1"/>
          <p:nvPr/>
        </p:nvSpPr>
        <p:spPr>
          <a:xfrm>
            <a:off x="1" y="2996952"/>
            <a:ext cx="12190412" cy="2177840"/>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a:solidFill>
                  <a:srgbClr val="000000"/>
                </a:solidFill>
                <a:latin typeface="+mn-lt"/>
                <a:ea typeface="微软雅黑" panose="020B0503020204020204" pitchFamily="34" charset="-122"/>
                <a:cs typeface="微软雅黑" panose="020B0503020204020204" pitchFamily="34" charset="-122"/>
              </a:rPr>
              <a:t>第</a:t>
            </a:r>
            <a:r>
              <a:rPr lang="en-US" altLang="zh-CN" sz="4800" b="0">
                <a:solidFill>
                  <a:srgbClr val="000000"/>
                </a:solidFill>
                <a:latin typeface="+mn-lt"/>
                <a:ea typeface="微软雅黑" panose="020B0503020204020204" pitchFamily="34" charset="-122"/>
                <a:cs typeface="微软雅黑" panose="020B0503020204020204" pitchFamily="34" charset="-122"/>
              </a:rPr>
              <a:t>3</a:t>
            </a:r>
            <a:r>
              <a:rPr lang="zh-CN" altLang="en-US" sz="4800" b="0" smtClean="0">
                <a:solidFill>
                  <a:srgbClr val="000000"/>
                </a:solidFill>
                <a:latin typeface="+mn-lt"/>
                <a:ea typeface="微软雅黑" panose="020B0503020204020204" pitchFamily="34" charset="-122"/>
                <a:cs typeface="微软雅黑" panose="020B0503020204020204" pitchFamily="34" charset="-122"/>
              </a:rPr>
              <a:t>节  光</a:t>
            </a:r>
            <a:r>
              <a:rPr lang="zh-CN" altLang="en-US" sz="4800" b="0">
                <a:solidFill>
                  <a:srgbClr val="000000"/>
                </a:solidFill>
                <a:latin typeface="+mn-lt"/>
                <a:ea typeface="微软雅黑" panose="020B0503020204020204" pitchFamily="34" charset="-122"/>
                <a:cs typeface="微软雅黑" panose="020B0503020204020204" pitchFamily="34" charset="-122"/>
              </a:rPr>
              <a:t>的</a:t>
            </a:r>
            <a:r>
              <a:rPr lang="zh-CN" altLang="en-US" sz="4800" b="0" smtClean="0">
                <a:solidFill>
                  <a:srgbClr val="000000"/>
                </a:solidFill>
                <a:latin typeface="+mn-lt"/>
                <a:ea typeface="微软雅黑" panose="020B0503020204020204" pitchFamily="34" charset="-122"/>
                <a:cs typeface="微软雅黑" panose="020B0503020204020204" pitchFamily="34" charset="-122"/>
              </a:rPr>
              <a:t>全反射</a:t>
            </a:r>
            <a:endParaRPr lang="en-US" altLang="zh-CN" sz="4800" b="0" smtClean="0">
              <a:solidFill>
                <a:srgbClr val="000000"/>
              </a:solidFill>
              <a:latin typeface="+mn-lt"/>
              <a:ea typeface="微软雅黑" panose="020B0503020204020204" pitchFamily="34" charset="-122"/>
              <a:cs typeface="微软雅黑" panose="020B0503020204020204" pitchFamily="34" charset="-122"/>
            </a:endParaRPr>
          </a:p>
          <a:p>
            <a:pPr algn="ctr" eaLnBrk="1" fontAlgn="auto" hangingPunct="1">
              <a:lnSpc>
                <a:spcPct val="150000"/>
              </a:lnSpc>
              <a:spcBef>
                <a:spcPts val="0"/>
              </a:spcBef>
              <a:spcAft>
                <a:spcPts val="0"/>
              </a:spcAft>
            </a:pPr>
            <a:r>
              <a:rPr lang="zh-CN" altLang="en-US" sz="4800" b="0" smtClean="0">
                <a:solidFill>
                  <a:srgbClr val="000000"/>
                </a:solidFill>
                <a:latin typeface="+mn-lt"/>
                <a:ea typeface="微软雅黑" panose="020B0503020204020204" pitchFamily="34" charset="-122"/>
                <a:cs typeface="微软雅黑" panose="020B0503020204020204" pitchFamily="34" charset="-122"/>
              </a:rPr>
              <a:t>第</a:t>
            </a:r>
            <a:r>
              <a:rPr lang="en-US" altLang="zh-CN" sz="4800" b="0">
                <a:solidFill>
                  <a:srgbClr val="000000"/>
                </a:solidFill>
                <a:latin typeface="+mn-lt"/>
                <a:ea typeface="微软雅黑" panose="020B0503020204020204" pitchFamily="34" charset="-122"/>
                <a:cs typeface="微软雅黑" panose="020B0503020204020204" pitchFamily="34" charset="-122"/>
              </a:rPr>
              <a:t>4</a:t>
            </a:r>
            <a:r>
              <a:rPr lang="zh-CN" altLang="en-US" sz="4800" b="0" smtClean="0">
                <a:solidFill>
                  <a:srgbClr val="000000"/>
                </a:solidFill>
                <a:latin typeface="+mn-lt"/>
                <a:ea typeface="微软雅黑" panose="020B0503020204020204" pitchFamily="34" charset="-122"/>
                <a:cs typeface="微软雅黑" panose="020B0503020204020204" pitchFamily="34" charset="-122"/>
              </a:rPr>
              <a:t>节  </a:t>
            </a:r>
            <a:r>
              <a:rPr lang="zh-CN" altLang="en-US" sz="4800" b="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光导纤维</a:t>
            </a:r>
            <a:r>
              <a:rPr lang="zh-CN" altLang="en-US" sz="4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及其应用</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524315"/>
          </a:xfrm>
        </p:spPr>
        <p:txBody>
          <a:bodyPr/>
          <a:lstStyle/>
          <a:p>
            <a:pPr hangingPunct="0">
              <a:spcAft>
                <a:spcPts val="0"/>
              </a:spcAft>
              <a:tabLst>
                <a:tab pos="639127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全反射遵循的规律</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715963" hangingPunct="0">
              <a:spcAft>
                <a:spcPts val="0"/>
              </a:spcAft>
              <a:tabLst>
                <a:tab pos="639127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发生全反射时，光全部返回原介质，入射光线与反射光线遵循光的反射定律，由于不存在折射光线，光的折射定律不再适用</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从能量角度来理解全反射</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715963" hangingPunct="0">
              <a:spcAft>
                <a:spcPts val="0"/>
              </a:spcAft>
              <a:tabLst>
                <a:tab pos="639127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当光从光密介质射入光疏介质时，随着入射角增大，折射角也增大，同时折射光线强度减弱，能量减小，反射光线强度增强，能量增加</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715963" hangingPunct="0">
              <a:spcAft>
                <a:spcPts val="0"/>
              </a:spcAft>
              <a:tabLst>
                <a:tab pos="639127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当入射角达到临界角时，折射光线的能量实际上已经减弱到零，此时已经发生了全反射，反射光的能量等于入射光的能量</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06715689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46237"/>
          </a:xfrm>
        </p:spPr>
        <p:txBody>
          <a:bodyPr/>
          <a:lstStyle/>
          <a:p>
            <a:pPr hangingPunct="0">
              <a:spcAft>
                <a:spcPts val="0"/>
              </a:spcAft>
              <a:tabLst>
                <a:tab pos="6391275"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束不同频率的单色平行光束</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从空气射入水中，发生了如图所示的折射现象</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α</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β</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，下列结论中正确的是</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水对光束</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的折射率比水对光束</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的折射率小</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光束</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在水中的传播速度比光束</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若增大光束</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的入射角</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则可能发生全反射</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若光束从水中射向空气</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则光束</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的临界角比光束</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的临界角大</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典例1.eps" descr="id:2147493953;FounderCES"/>
          <p:cNvPicPr/>
          <p:nvPr/>
        </p:nvPicPr>
        <p:blipFill>
          <a:blip r:embed="rId2"/>
          <a:stretch>
            <a:fillRect/>
          </a:stretch>
        </p:blipFill>
        <p:spPr>
          <a:xfrm>
            <a:off x="430767" y="905454"/>
            <a:ext cx="1127935" cy="363305"/>
          </a:xfrm>
          <a:prstGeom prst="rect">
            <a:avLst/>
          </a:prstGeom>
        </p:spPr>
      </p:pic>
      <p:pic>
        <p:nvPicPr>
          <p:cNvPr id="4" name="24答案.eps" descr="id:2147493967;FounderCES"/>
          <p:cNvPicPr/>
          <p:nvPr/>
        </p:nvPicPr>
        <p:blipFill>
          <a:blip r:embed="rId3"/>
          <a:stretch>
            <a:fillRect/>
          </a:stretch>
        </p:blipFill>
        <p:spPr>
          <a:xfrm>
            <a:off x="502431" y="4256137"/>
            <a:ext cx="912255" cy="324991"/>
          </a:xfrm>
          <a:prstGeom prst="rect">
            <a:avLst/>
          </a:prstGeom>
        </p:spPr>
      </p:pic>
      <p:pic>
        <p:nvPicPr>
          <p:cNvPr id="5" name="xq35.jpg" descr="id:2147493074;FounderCES"/>
          <p:cNvPicPr/>
          <p:nvPr/>
        </p:nvPicPr>
        <p:blipFill>
          <a:blip r:embed="rId4"/>
          <a:stretch>
            <a:fillRect/>
          </a:stretch>
        </p:blipFill>
        <p:spPr>
          <a:xfrm>
            <a:off x="7535366" y="1556792"/>
            <a:ext cx="2086031" cy="1800200"/>
          </a:xfrm>
          <a:prstGeom prst="rect">
            <a:avLst/>
          </a:prstGeom>
        </p:spPr>
      </p:pic>
      <p:sp>
        <p:nvSpPr>
          <p:cNvPr id="7" name="矩形 6"/>
          <p:cNvSpPr/>
          <p:nvPr/>
        </p:nvSpPr>
        <p:spPr>
          <a:xfrm>
            <a:off x="1414686" y="4191471"/>
            <a:ext cx="407484" cy="461665"/>
          </a:xfrm>
          <a:prstGeom prst="rect">
            <a:avLst/>
          </a:prstGeom>
        </p:spPr>
        <p:txBody>
          <a:bodyPr wrap="none">
            <a:spAutoFit/>
          </a:bodyPr>
          <a:lstStyle/>
          <a:p>
            <a:r>
              <a:rPr lang="en-US" altLang="zh-CN" sz="2400">
                <a:solidFill>
                  <a:schemeClr val="tx1"/>
                </a:solidFill>
              </a:rPr>
              <a:t>A</a:t>
            </a:r>
            <a:endParaRPr lang="zh-CN" altLang="en-US">
              <a:solidFill>
                <a:schemeClr val="tx1"/>
              </a:solidFill>
            </a:endParaRPr>
          </a:p>
        </p:txBody>
      </p:sp>
    </p:spTree>
    <p:extLst>
      <p:ext uri="{BB962C8B-B14F-4D97-AF65-F5344CB8AC3E}">
        <p14:creationId xmlns:p14="http://schemas.microsoft.com/office/powerpoint/2010/main" val="39112256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64704"/>
                <a:ext cx="11485848" cy="3356432"/>
              </a:xfrm>
            </p:spPr>
            <p:txBody>
              <a:bodyPr/>
              <a:lstStyle/>
              <a:p>
                <a:pPr hangingPunct="0">
                  <a:spcAft>
                    <a:spcPts val="0"/>
                  </a:spcAft>
                  <a:tabLst>
                    <a:tab pos="6391275" algn="l"/>
                  </a:tabLs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已知条件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可知两束光入射角相等</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折射角满足</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α</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β</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根据折射定律</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𝐬𝐢𝐧</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𝒊</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𝐬𝐢𝐧</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𝒓</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可知光束</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的折射率较大</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𝒄</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𝒏</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因光束</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的折射率较大</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所以光束</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在水中的传播速度较小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只有光从光密介质射到光疏介质才有可能发生全反射</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则光从空气射入水中不可能发生全反射</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因光束</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的折射率较大</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sin </a:t>
                </a: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𝒏</m:t>
                        </m:r>
                      </m:den>
                    </m:f>
                  </m:oMath>
                </a14:m>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可知光束</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的临界角比光束</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的临界角小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故选</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Grp="1" noRot="1" noChangeAspect="1" noMove="1" noResize="1" noEditPoints="1" noAdjustHandles="1" noChangeArrowheads="1" noChangeShapeType="1" noTextEdit="1"/>
              </p:cNvSpPr>
              <p:nvPr>
                <p:ph idx="1"/>
              </p:nvPr>
            </p:nvSpPr>
            <p:spPr>
              <a:xfrm>
                <a:off x="360854" y="764704"/>
                <a:ext cx="11485848" cy="3356432"/>
              </a:xfrm>
              <a:blipFill>
                <a:blip r:embed="rId2"/>
                <a:stretch>
                  <a:fillRect l="-796" r="-849"/>
                </a:stretch>
              </a:blipFill>
            </p:spPr>
            <p:txBody>
              <a:bodyPr/>
              <a:lstStyle/>
              <a:p>
                <a:r>
                  <a:rPr lang="zh-CN" altLang="en-US">
                    <a:noFill/>
                  </a:rPr>
                  <a:t> </a:t>
                </a:r>
              </a:p>
            </p:txBody>
          </p:sp>
        </mc:Fallback>
      </mc:AlternateContent>
      <p:pic>
        <p:nvPicPr>
          <p:cNvPr id="3" name="24解析.eps" descr="id:2147493960;FounderCES"/>
          <p:cNvPicPr/>
          <p:nvPr/>
        </p:nvPicPr>
        <p:blipFill>
          <a:blip r:embed="rId3"/>
          <a:stretch>
            <a:fillRect/>
          </a:stretch>
        </p:blipFill>
        <p:spPr>
          <a:xfrm>
            <a:off x="478582" y="980728"/>
            <a:ext cx="808161" cy="288032"/>
          </a:xfrm>
          <a:prstGeom prst="rect">
            <a:avLst/>
          </a:prstGeom>
        </p:spPr>
      </p:pic>
      <p:pic>
        <p:nvPicPr>
          <p:cNvPr id="4" name="xq35.jpg" descr="id:2147493074;FounderCES"/>
          <p:cNvPicPr/>
          <p:nvPr/>
        </p:nvPicPr>
        <p:blipFill>
          <a:blip r:embed="rId4"/>
          <a:stretch>
            <a:fillRect/>
          </a:stretch>
        </p:blipFill>
        <p:spPr>
          <a:xfrm>
            <a:off x="4655046" y="4221088"/>
            <a:ext cx="2086031" cy="1800200"/>
          </a:xfrm>
          <a:prstGeom prst="rect">
            <a:avLst/>
          </a:prstGeom>
        </p:spPr>
      </p:pic>
    </p:spTree>
    <p:extLst>
      <p:ext uri="{BB962C8B-B14F-4D97-AF65-F5344CB8AC3E}">
        <p14:creationId xmlns:p14="http://schemas.microsoft.com/office/powerpoint/2010/main" val="152806024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200329"/>
          </a:xfrm>
        </p:spPr>
        <p:txBody>
          <a:bodyPr/>
          <a:lstStyle/>
          <a:p>
            <a:pPr hangingPunct="0">
              <a:spcAft>
                <a:spcPts val="0"/>
              </a:spcAft>
              <a:tabLst>
                <a:tab pos="6391275" algn="l"/>
              </a:tabLst>
            </a:pPr>
            <a:r>
              <a:rPr lang="en-US"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光</a:t>
            </a:r>
            <a:r>
              <a:rPr lang="zh-CN" altLang="zh-CN" b="1">
                <a:solidFill>
                  <a:srgbClr val="00A451"/>
                </a:solidFill>
                <a:latin typeface="Times New Roman" panose="02020603050405020304" pitchFamily="18" charset="0"/>
                <a:ea typeface="黑体" panose="02010609060101010101" pitchFamily="49" charset="-122"/>
                <a:cs typeface="Times New Roman" panose="02020603050405020304" pitchFamily="18" charset="0"/>
              </a:rPr>
              <a:t>路的控制与全反射的应用</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平行玻璃砖、三棱镜和圆柱体</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球</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对光路的控制</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要点2.eps" descr="id:2147493095;FounderCES"/>
          <p:cNvPicPr/>
          <p:nvPr/>
        </p:nvPicPr>
        <p:blipFill>
          <a:blip r:embed="rId2"/>
          <a:stretch>
            <a:fillRect/>
          </a:stretch>
        </p:blipFill>
        <p:spPr>
          <a:xfrm>
            <a:off x="460976" y="937598"/>
            <a:ext cx="1008466" cy="353819"/>
          </a:xfrm>
          <a:prstGeom prst="rect">
            <a:avLst/>
          </a:prstGeom>
        </p:spPr>
      </p:pic>
      <p:graphicFrame>
        <p:nvGraphicFramePr>
          <p:cNvPr id="4" name="表格 3"/>
          <p:cNvGraphicFramePr>
            <a:graphicFrameLocks noGrp="1"/>
          </p:cNvGraphicFramePr>
          <p:nvPr>
            <p:extLst>
              <p:ext uri="{D42A27DB-BD31-4B8C-83A1-F6EECF244321}">
                <p14:modId xmlns:p14="http://schemas.microsoft.com/office/powerpoint/2010/main" val="101601154"/>
              </p:ext>
            </p:extLst>
          </p:nvPr>
        </p:nvGraphicFramePr>
        <p:xfrm>
          <a:off x="478582" y="2080101"/>
          <a:ext cx="11377264" cy="4114800"/>
        </p:xfrm>
        <a:graphic>
          <a:graphicData uri="http://schemas.openxmlformats.org/drawingml/2006/table">
            <a:tbl>
              <a:tblPr firstRow="1" firstCol="1" bandRow="1"/>
              <a:tblGrid>
                <a:gridCol w="1137726">
                  <a:extLst>
                    <a:ext uri="{9D8B030D-6E8A-4147-A177-3AD203B41FA5}">
                      <a16:colId xmlns:a16="http://schemas.microsoft.com/office/drawing/2014/main" val="842194322"/>
                    </a:ext>
                  </a:extLst>
                </a:gridCol>
                <a:gridCol w="3856892">
                  <a:extLst>
                    <a:ext uri="{9D8B030D-6E8A-4147-A177-3AD203B41FA5}">
                      <a16:colId xmlns:a16="http://schemas.microsoft.com/office/drawing/2014/main" val="658197511"/>
                    </a:ext>
                  </a:extLst>
                </a:gridCol>
                <a:gridCol w="2998270">
                  <a:extLst>
                    <a:ext uri="{9D8B030D-6E8A-4147-A177-3AD203B41FA5}">
                      <a16:colId xmlns:a16="http://schemas.microsoft.com/office/drawing/2014/main" val="3250356340"/>
                    </a:ext>
                  </a:extLst>
                </a:gridCol>
                <a:gridCol w="3384376">
                  <a:extLst>
                    <a:ext uri="{9D8B030D-6E8A-4147-A177-3AD203B41FA5}">
                      <a16:colId xmlns:a16="http://schemas.microsoft.com/office/drawing/2014/main" val="3279925427"/>
                    </a:ext>
                  </a:extLst>
                </a:gridCol>
              </a:tblGrid>
              <a:tr h="0">
                <a:tc>
                  <a:txBody>
                    <a:bodyPr/>
                    <a:lstStyle/>
                    <a:p>
                      <a:pPr algn="ctr" hangingPunct="0">
                        <a:lnSpc>
                          <a:spcPct val="150000"/>
                        </a:lnSpc>
                        <a:spcAft>
                          <a:spcPts val="0"/>
                        </a:spcAft>
                        <a:tabLst>
                          <a:tab pos="6391275" algn="l"/>
                        </a:tabLs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39127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平行玻璃砖</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39127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三棱镜</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39127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圆柱体</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球</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1296136077"/>
                  </a:ext>
                </a:extLst>
              </a:tr>
              <a:tr h="0">
                <a:tc>
                  <a:txBody>
                    <a:bodyPr/>
                    <a:lstStyle/>
                    <a:p>
                      <a:pPr algn="ctr" hangingPunct="0">
                        <a:lnSpc>
                          <a:spcPct val="150000"/>
                        </a:lnSpc>
                        <a:spcAft>
                          <a:spcPts val="0"/>
                        </a:spcAft>
                        <a:tabLst>
                          <a:tab pos="639127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结构</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39127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玻璃砖上下表面是平行的</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39127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横截面是三角形</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39127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横截面是圆</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919073847"/>
                  </a:ext>
                </a:extLst>
              </a:tr>
              <a:tr h="0">
                <a:tc>
                  <a:txBody>
                    <a:bodyPr/>
                    <a:lstStyle/>
                    <a:p>
                      <a:pPr algn="ctr" hangingPunct="0">
                        <a:lnSpc>
                          <a:spcPct val="150000"/>
                        </a:lnSpc>
                        <a:spcAft>
                          <a:spcPts val="0"/>
                        </a:spcAft>
                        <a:tabLst>
                          <a:tab pos="639127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对光线</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639127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的作用</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tabLst>
                          <a:tab pos="6391275" algn="l"/>
                        </a:tabLst>
                      </a:pP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6391275" algn="l"/>
                        </a:tabLst>
                      </a:pPr>
                      <a:endParaRPr lang="en-US" alt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endParaRPr>
                    </a:p>
                    <a:p>
                      <a:pPr algn="just" hangingPunct="0">
                        <a:lnSpc>
                          <a:spcPct val="150000"/>
                        </a:lnSpc>
                        <a:spcAft>
                          <a:spcPts val="0"/>
                        </a:spcAft>
                        <a:tabLst>
                          <a:tab pos="6391275" algn="l"/>
                        </a:tabLst>
                      </a:pPr>
                      <a:endParaRPr lang="en-US" alt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endParaRPr>
                    </a:p>
                    <a:p>
                      <a:pPr algn="just" hangingPunct="0">
                        <a:lnSpc>
                          <a:spcPct val="150000"/>
                        </a:lnSpc>
                        <a:spcAft>
                          <a:spcPts val="0"/>
                        </a:spcAft>
                        <a:tabLst>
                          <a:tab pos="6391275" algn="l"/>
                        </a:tabLst>
                      </a:pP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通过</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平行玻璃砖的光线不改变传播方向</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但要发生侧移</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6391275" algn="l"/>
                        </a:tabLst>
                      </a:pP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6391275" algn="l"/>
                        </a:tabLst>
                      </a:pPr>
                      <a:endParaRPr lang="en-US" alt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endParaRPr>
                    </a:p>
                    <a:p>
                      <a:pPr algn="just" hangingPunct="0">
                        <a:lnSpc>
                          <a:spcPct val="150000"/>
                        </a:lnSpc>
                        <a:spcAft>
                          <a:spcPts val="0"/>
                        </a:spcAft>
                        <a:tabLst>
                          <a:tab pos="6391275" algn="l"/>
                        </a:tabLst>
                      </a:pPr>
                      <a:endParaRPr lang="en-US" alt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endParaRPr>
                    </a:p>
                    <a:p>
                      <a:pPr algn="just" hangingPunct="0">
                        <a:lnSpc>
                          <a:spcPct val="150000"/>
                        </a:lnSpc>
                        <a:spcAft>
                          <a:spcPts val="0"/>
                        </a:spcAft>
                        <a:tabLst>
                          <a:tab pos="6391275" algn="l"/>
                        </a:tabLst>
                      </a:pP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通过</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三棱镜的光线经两次折射后</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出射光线向棱镜底边偏折</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6391275" algn="l"/>
                        </a:tabLst>
                      </a:pP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6391275" algn="l"/>
                        </a:tabLst>
                      </a:pPr>
                      <a:endParaRPr lang="en-US" alt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endParaRPr>
                    </a:p>
                    <a:p>
                      <a:pPr algn="just" hangingPunct="0">
                        <a:lnSpc>
                          <a:spcPct val="150000"/>
                        </a:lnSpc>
                        <a:spcAft>
                          <a:spcPts val="0"/>
                        </a:spcAft>
                        <a:tabLst>
                          <a:tab pos="6391275" algn="l"/>
                        </a:tabLst>
                      </a:pPr>
                      <a:endParaRPr lang="en-US" alt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endParaRPr>
                    </a:p>
                    <a:p>
                      <a:pPr algn="just" hangingPunct="0">
                        <a:lnSpc>
                          <a:spcPct val="150000"/>
                        </a:lnSpc>
                        <a:spcAft>
                          <a:spcPts val="0"/>
                        </a:spcAft>
                        <a:tabLst>
                          <a:tab pos="6391275" algn="l"/>
                        </a:tabLst>
                      </a:pP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圆</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界面的法线是过圆心的直线</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光线经过两次折射后向圆心偏折</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299766219"/>
                  </a:ext>
                </a:extLst>
              </a:tr>
            </a:tbl>
          </a:graphicData>
        </a:graphic>
      </p:graphicFrame>
      <p:pic>
        <p:nvPicPr>
          <p:cNvPr id="1027" name="xq36.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854846" y="3356992"/>
            <a:ext cx="1368152" cy="1303515"/>
          </a:xfrm>
          <a:prstGeom prst="rect">
            <a:avLst/>
          </a:prstGeom>
          <a:noFill/>
          <a:extLst>
            <a:ext uri="{909E8E84-426E-40DD-AFC4-6F175D3DCCD1}">
              <a14:hiddenFill xmlns:a14="http://schemas.microsoft.com/office/drawing/2010/main">
                <a:solidFill>
                  <a:srgbClr val="FFFFFF"/>
                </a:solidFill>
              </a14:hiddenFill>
            </a:ext>
          </a:extLst>
        </p:spPr>
      </p:pic>
      <p:pic>
        <p:nvPicPr>
          <p:cNvPr id="1026" name="xq37.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239222" y="3356992"/>
            <a:ext cx="1389698" cy="1163468"/>
          </a:xfrm>
          <a:prstGeom prst="rect">
            <a:avLst/>
          </a:prstGeom>
          <a:noFill/>
          <a:extLst>
            <a:ext uri="{909E8E84-426E-40DD-AFC4-6F175D3DCCD1}">
              <a14:hiddenFill xmlns:a14="http://schemas.microsoft.com/office/drawing/2010/main">
                <a:solidFill>
                  <a:srgbClr val="FFFFFF"/>
                </a:solidFill>
              </a14:hiddenFill>
            </a:ext>
          </a:extLst>
        </p:spPr>
      </p:pic>
      <p:pic>
        <p:nvPicPr>
          <p:cNvPr id="1025" name="xq38.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9479582" y="3573016"/>
            <a:ext cx="1411243" cy="72178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3981629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308324"/>
          </a:xfrm>
        </p:spPr>
        <p:txBody>
          <a:bodyPr/>
          <a:lstStyle/>
          <a:p>
            <a:pPr hangingPunct="0">
              <a:spcAft>
                <a:spcPts val="0"/>
              </a:spcAft>
              <a:tabLst>
                <a:tab pos="639127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全反射的应用</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全反射棱镜</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1825" hangingPunct="0">
              <a:spcAft>
                <a:spcPts val="0"/>
              </a:spcAft>
              <a:tabLst>
                <a:tab pos="639127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横截面为等腰直角三角形的棱镜是全反射棱镜</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它在光学仪器里，常用来代替平面镜，改变光的传播方向</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光通过全反射棱镜时的几种方式，如表所示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3" name="表格 2"/>
          <p:cNvGraphicFramePr>
            <a:graphicFrameLocks noGrp="1"/>
          </p:cNvGraphicFramePr>
          <p:nvPr>
            <p:extLst>
              <p:ext uri="{D42A27DB-BD31-4B8C-83A1-F6EECF244321}">
                <p14:modId xmlns:p14="http://schemas.microsoft.com/office/powerpoint/2010/main" val="2478102121"/>
              </p:ext>
            </p:extLst>
          </p:nvPr>
        </p:nvGraphicFramePr>
        <p:xfrm>
          <a:off x="478582" y="3172928"/>
          <a:ext cx="11377263" cy="3291840"/>
        </p:xfrm>
        <a:graphic>
          <a:graphicData uri="http://schemas.openxmlformats.org/drawingml/2006/table">
            <a:tbl>
              <a:tblPr firstRow="1" firstCol="1" bandRow="1"/>
              <a:tblGrid>
                <a:gridCol w="2520280">
                  <a:extLst>
                    <a:ext uri="{9D8B030D-6E8A-4147-A177-3AD203B41FA5}">
                      <a16:colId xmlns:a16="http://schemas.microsoft.com/office/drawing/2014/main" val="3603084851"/>
                    </a:ext>
                  </a:extLst>
                </a:gridCol>
                <a:gridCol w="2790627">
                  <a:extLst>
                    <a:ext uri="{9D8B030D-6E8A-4147-A177-3AD203B41FA5}">
                      <a16:colId xmlns:a16="http://schemas.microsoft.com/office/drawing/2014/main" val="1224605599"/>
                    </a:ext>
                  </a:extLst>
                </a:gridCol>
                <a:gridCol w="3033178">
                  <a:extLst>
                    <a:ext uri="{9D8B030D-6E8A-4147-A177-3AD203B41FA5}">
                      <a16:colId xmlns:a16="http://schemas.microsoft.com/office/drawing/2014/main" val="783683343"/>
                    </a:ext>
                  </a:extLst>
                </a:gridCol>
                <a:gridCol w="3033178">
                  <a:extLst>
                    <a:ext uri="{9D8B030D-6E8A-4147-A177-3AD203B41FA5}">
                      <a16:colId xmlns:a16="http://schemas.microsoft.com/office/drawing/2014/main" val="3685139283"/>
                    </a:ext>
                  </a:extLst>
                </a:gridCol>
              </a:tblGrid>
              <a:tr h="0">
                <a:tc>
                  <a:txBody>
                    <a:bodyPr/>
                    <a:lstStyle/>
                    <a:p>
                      <a:pPr algn="ctr" hangingPunct="0">
                        <a:lnSpc>
                          <a:spcPct val="150000"/>
                        </a:lnSpc>
                        <a:spcAft>
                          <a:spcPts val="0"/>
                        </a:spcAft>
                        <a:tabLst>
                          <a:tab pos="6391275" algn="l"/>
                        </a:tabLs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39127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方式一</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39127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方式二</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39127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方式三</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1181442587"/>
                  </a:ext>
                </a:extLst>
              </a:tr>
              <a:tr h="0">
                <a:tc>
                  <a:txBody>
                    <a:bodyPr/>
                    <a:lstStyle/>
                    <a:p>
                      <a:pPr algn="ctr" hangingPunct="0">
                        <a:lnSpc>
                          <a:spcPct val="150000"/>
                        </a:lnSpc>
                        <a:spcAft>
                          <a:spcPts val="0"/>
                        </a:spcAft>
                        <a:tabLst>
                          <a:tab pos="639127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光路图</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391275" algn="l"/>
                        </a:tabLst>
                      </a:pPr>
                      <a:endParaRPr lang="en-US" altLang="zh-CN" sz="12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6391275" algn="l"/>
                        </a:tabLst>
                      </a:pPr>
                      <a:endParaRPr lang="en-US" altLang="zh-CN" sz="12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6391275" algn="l"/>
                        </a:tabLst>
                      </a:pPr>
                      <a:endParaRPr lang="en-US" altLang="zh-CN" sz="12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6391275" algn="l"/>
                        </a:tabLst>
                      </a:pP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391275" algn="l"/>
                        </a:tabLst>
                      </a:pP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391275" algn="l"/>
                        </a:tabLst>
                      </a:pP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2622494930"/>
                  </a:ext>
                </a:extLst>
              </a:tr>
              <a:tr h="0">
                <a:tc>
                  <a:txBody>
                    <a:bodyPr/>
                    <a:lstStyle/>
                    <a:p>
                      <a:pPr algn="ctr" hangingPunct="0">
                        <a:lnSpc>
                          <a:spcPct val="150000"/>
                        </a:lnSpc>
                        <a:spcAft>
                          <a:spcPts val="0"/>
                        </a:spcAft>
                        <a:tabLst>
                          <a:tab pos="639127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入射面</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391275" algn="l"/>
                        </a:tabLst>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AB</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391275" algn="l"/>
                        </a:tabLst>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AC</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391275" algn="l"/>
                        </a:tabLst>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AB</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509000768"/>
                  </a:ext>
                </a:extLst>
              </a:tr>
              <a:tr h="0">
                <a:tc>
                  <a:txBody>
                    <a:bodyPr/>
                    <a:lstStyle/>
                    <a:p>
                      <a:pPr algn="ctr" hangingPunct="0">
                        <a:lnSpc>
                          <a:spcPct val="150000"/>
                        </a:lnSpc>
                        <a:spcAft>
                          <a:spcPts val="0"/>
                        </a:spcAft>
                        <a:tabLst>
                          <a:tab pos="639127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全反射面</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391275" algn="l"/>
                        </a:tabLst>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AC</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391275" algn="l"/>
                        </a:tabLst>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AB</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BC</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391275" algn="l"/>
                        </a:tabLst>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AC</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913442762"/>
                  </a:ext>
                </a:extLst>
              </a:tr>
              <a:tr h="0">
                <a:tc>
                  <a:txBody>
                    <a:bodyPr/>
                    <a:lstStyle/>
                    <a:p>
                      <a:pPr algn="ctr" hangingPunct="0">
                        <a:lnSpc>
                          <a:spcPct val="150000"/>
                        </a:lnSpc>
                        <a:spcAft>
                          <a:spcPts val="0"/>
                        </a:spcAft>
                        <a:tabLst>
                          <a:tab pos="639127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光线</a:t>
                      </a: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方向改变</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角度</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391275" algn="l"/>
                        </a:tabLs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90</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391275" algn="l"/>
                        </a:tabLs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180</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391275" algn="l"/>
                        </a:tabLs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发生侧移</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076834665"/>
                  </a:ext>
                </a:extLst>
              </a:tr>
            </a:tbl>
          </a:graphicData>
        </a:graphic>
      </p:graphicFrame>
      <p:pic>
        <p:nvPicPr>
          <p:cNvPr id="2051" name="xq39.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078982" y="3800472"/>
            <a:ext cx="958844" cy="792088"/>
          </a:xfrm>
          <a:prstGeom prst="rect">
            <a:avLst/>
          </a:prstGeom>
          <a:noFill/>
          <a:extLst>
            <a:ext uri="{909E8E84-426E-40DD-AFC4-6F175D3DCCD1}">
              <a14:hiddenFill xmlns:a14="http://schemas.microsoft.com/office/drawing/2010/main">
                <a:solidFill>
                  <a:srgbClr val="FFFFFF"/>
                </a:solidFill>
              </a14:hiddenFill>
            </a:ext>
          </a:extLst>
        </p:spPr>
      </p:pic>
      <p:pic>
        <p:nvPicPr>
          <p:cNvPr id="2050" name="xq40.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887294" y="3872480"/>
            <a:ext cx="819881" cy="792088"/>
          </a:xfrm>
          <a:prstGeom prst="rect">
            <a:avLst/>
          </a:prstGeom>
          <a:noFill/>
          <a:extLst>
            <a:ext uri="{909E8E84-426E-40DD-AFC4-6F175D3DCCD1}">
              <a14:hiddenFill xmlns:a14="http://schemas.microsoft.com/office/drawing/2010/main">
                <a:solidFill>
                  <a:srgbClr val="FFFFFF"/>
                </a:solidFill>
              </a14:hiddenFill>
            </a:ext>
          </a:extLst>
        </p:spPr>
      </p:pic>
      <p:pic>
        <p:nvPicPr>
          <p:cNvPr id="2049" name="xq41.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839622" y="3944487"/>
            <a:ext cx="1070012" cy="66702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3374013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524315"/>
          </a:xfrm>
        </p:spPr>
        <p:txBody>
          <a:bodyPr/>
          <a:lstStyle/>
          <a:p>
            <a:pPr hangingPunct="0">
              <a:spcAft>
                <a:spcPts val="0"/>
              </a:spcAft>
              <a:tabLst>
                <a:tab pos="639127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光导纤维</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构造及传播</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原理</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endParaRPr lang="en-US" altLang="zh-CN" sz="1200"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tabLst>
                <a:tab pos="639127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构造：光导纤维是一种透明的玻璃纤维丝，直径只有几微米到几十微米，如图所示，它是由内芯和外套两层组成，内芯的折射率大于外套的折射率</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传播原理：光由一端进入，在两层的界面上经过多次全反射，从另一端射出，光导纤维可以远距离传播光，光信号又可以转换成电信号，进而变为声音、图像</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hjqw71n.jpg" descr="id:2147493118;FounderCES"/>
          <p:cNvPicPr/>
          <p:nvPr/>
        </p:nvPicPr>
        <p:blipFill>
          <a:blip r:embed="rId2"/>
          <a:stretch>
            <a:fillRect/>
          </a:stretch>
        </p:blipFill>
        <p:spPr>
          <a:xfrm>
            <a:off x="4655046" y="1700808"/>
            <a:ext cx="3293622" cy="1224136"/>
          </a:xfrm>
          <a:prstGeom prst="rect">
            <a:avLst/>
          </a:prstGeom>
        </p:spPr>
      </p:pic>
    </p:spTree>
    <p:extLst>
      <p:ext uri="{BB962C8B-B14F-4D97-AF65-F5344CB8AC3E}">
        <p14:creationId xmlns:p14="http://schemas.microsoft.com/office/powerpoint/2010/main" val="427599482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2033762"/>
              </a:xfrm>
            </p:spPr>
            <p:txBody>
              <a:bodyPr/>
              <a:lstStyle/>
              <a:p>
                <a:pPr hangingPunct="0">
                  <a:spcAft>
                    <a:spcPts val="0"/>
                  </a:spcAft>
                  <a:tabLst>
                    <a:tab pos="6391275" algn="l"/>
                  </a:tabLs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光导纤维的折射率</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593725" hangingPunct="0">
                  <a:spcAft>
                    <a:spcPts val="0"/>
                  </a:spcAft>
                  <a:tabLst>
                    <a:tab pos="639127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设</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光导纤维的折射率为</a:t>
                </a:r>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，当入射角为</a:t>
                </a:r>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en-US" altLang="zh-CN" sz="23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时，进入端面的折射光线传到侧面时恰好发生全反射，如图所示，则有由</a:t>
                </a:r>
                <a:r>
                  <a:rPr lang="en-US" altLang="zh-CN" sz="23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sin </a:t>
                </a:r>
                <a:r>
                  <a:rPr lang="en-US" altLang="zh-CN" sz="2300"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3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𝒏</m:t>
                        </m:r>
                      </m:den>
                    </m:f>
                  </m:oMath>
                </a14:m>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3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𝐬𝐢𝐧</m:t>
                        </m:r>
                        <m:sSub>
                          <m:sSubPr>
                            <m:ctrlPr>
                              <a:rPr lang="zh-CN" altLang="zh-CN" sz="23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300" b="1" i="1" smtClean="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t> </m:t>
                            </m:r>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𝜽</m:t>
                            </m:r>
                          </m:e>
                          <m:sub>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Sub>
                      </m:num>
                      <m:den>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𝐬𝐢𝐧</m:t>
                        </m:r>
                        <m:sSub>
                          <m:sSubPr>
                            <m:ctrlPr>
                              <a:rPr lang="zh-CN" altLang="zh-CN" sz="23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300" b="1" i="1" smtClean="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t> </m:t>
                            </m:r>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𝜽</m:t>
                            </m:r>
                          </m:e>
                          <m:sub>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den>
                    </m:f>
                  </m:oMath>
                </a14:m>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en-US" altLang="zh-CN" sz="23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90</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，可得</a:t>
                </a:r>
                <a:r>
                  <a:rPr lang="en-US" altLang="zh-CN" sz="23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sin </a:t>
                </a:r>
                <a:r>
                  <a:rPr lang="en-US" altLang="zh-CN" sz="2300"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en-US" altLang="zh-CN" sz="2300"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rad>
                      <m:radPr>
                        <m:degHide m:val="on"/>
                        <m:ctrlPr>
                          <a:rPr lang="zh-CN" altLang="zh-CN" sz="23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sSup>
                          <m:sSupPr>
                            <m:ctrlPr>
                              <a:rPr lang="zh-CN" altLang="zh-CN" sz="23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𝒏</m:t>
                            </m:r>
                          </m:e>
                          <m:sup>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r>
                          <a:rPr lang="zh-CN"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e>
                    </m:rad>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2033762"/>
              </a:xfrm>
              <a:blipFill>
                <a:blip r:embed="rId2"/>
                <a:stretch>
                  <a:fillRect l="-796" r="-796"/>
                </a:stretch>
              </a:blipFill>
            </p:spPr>
            <p:txBody>
              <a:bodyPr/>
              <a:lstStyle/>
              <a:p>
                <a:r>
                  <a:rPr lang="zh-CN" altLang="en-US">
                    <a:noFill/>
                  </a:rPr>
                  <a:t> </a:t>
                </a:r>
              </a:p>
            </p:txBody>
          </p:sp>
        </mc:Fallback>
      </mc:AlternateContent>
      <p:pic>
        <p:nvPicPr>
          <p:cNvPr id="3" name="xq42.jpg" descr="id:2147493125;FounderCES"/>
          <p:cNvPicPr/>
          <p:nvPr/>
        </p:nvPicPr>
        <p:blipFill>
          <a:blip r:embed="rId3"/>
          <a:stretch>
            <a:fillRect/>
          </a:stretch>
        </p:blipFill>
        <p:spPr>
          <a:xfrm>
            <a:off x="5015086" y="2728332"/>
            <a:ext cx="1957705" cy="1348740"/>
          </a:xfrm>
          <a:prstGeom prst="rect">
            <a:avLst/>
          </a:prstGeom>
        </p:spPr>
      </p:pic>
      <mc:AlternateContent xmlns:mc="http://schemas.openxmlformats.org/markup-compatibility/2006" xmlns:a14="http://schemas.microsoft.com/office/drawing/2010/main">
        <mc:Choice Requires="a14">
          <p:sp>
            <p:nvSpPr>
              <p:cNvPr id="4" name="内容占位符 1"/>
              <p:cNvSpPr txBox="1">
                <a:spLocks/>
              </p:cNvSpPr>
              <p:nvPr/>
            </p:nvSpPr>
            <p:spPr bwMode="auto">
              <a:xfrm>
                <a:off x="360854" y="4077072"/>
                <a:ext cx="11485848" cy="2416302"/>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6391275" algn="l"/>
                  </a:tabLs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由图可知：当</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en-US"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增大时，</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增大，而从光纤射向外层的光线的</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入射角</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减小，</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en-US"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90</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时，若</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，则所有进入光纤中的光线都能发生全反射，解得</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e>
                    </m:rad>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，以上是光从光纤射向真空时得到的折射率，由于光纤包有外套，外套的折射率比真空的折射率大，因此光纤内芯的折射率要比</a:t>
                </a:r>
                <a14:m>
                  <m:oMath xmlns:m="http://schemas.openxmlformats.org/officeDocument/2006/math">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e>
                    </m:rad>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大些</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4" name="内容占位符 1"/>
              <p:cNvSpPr txBox="1">
                <a:spLocks noRot="1" noChangeAspect="1" noMove="1" noResize="1" noEditPoints="1" noAdjustHandles="1" noChangeArrowheads="1" noChangeShapeType="1" noTextEdit="1"/>
              </p:cNvSpPr>
              <p:nvPr/>
            </p:nvSpPr>
            <p:spPr bwMode="auto">
              <a:xfrm>
                <a:off x="360854" y="4077072"/>
                <a:ext cx="11485848" cy="2416302"/>
              </a:xfrm>
              <a:prstGeom prst="rect">
                <a:avLst/>
              </a:prstGeom>
              <a:blipFill>
                <a:blip r:embed="rId4"/>
                <a:stretch>
                  <a:fillRect l="-796" r="-849" b="-758"/>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spTree>
    <p:extLst>
      <p:ext uri="{BB962C8B-B14F-4D97-AF65-F5344CB8AC3E}">
        <p14:creationId xmlns:p14="http://schemas.microsoft.com/office/powerpoint/2010/main" val="196362167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64704"/>
            <a:ext cx="11485848" cy="1684244"/>
          </a:xfrm>
        </p:spPr>
        <p:txBody>
          <a:bodyPr/>
          <a:lstStyle/>
          <a:p>
            <a:pPr hangingPunct="0">
              <a:spcAft>
                <a:spcPts val="0"/>
              </a:spcAft>
              <a:tabLst>
                <a:tab pos="6391275"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空气</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中两条光线</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从方框左侧入射，分别从方框下方和上方射出，其框外光线如图所示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方框内有两个折射率</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1.5</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的玻璃全反射棱镜</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选项中给出了两棱镜的四种放置方式的示意图</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其中能产生图中效果的是</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典例2.eps" descr="id:2147493974;FounderCES"/>
          <p:cNvPicPr/>
          <p:nvPr/>
        </p:nvPicPr>
        <p:blipFill>
          <a:blip r:embed="rId2"/>
          <a:stretch>
            <a:fillRect/>
          </a:stretch>
        </p:blipFill>
        <p:spPr>
          <a:xfrm>
            <a:off x="406574" y="900164"/>
            <a:ext cx="1224136" cy="393921"/>
          </a:xfrm>
          <a:prstGeom prst="rect">
            <a:avLst/>
          </a:prstGeom>
        </p:spPr>
      </p:pic>
      <p:pic>
        <p:nvPicPr>
          <p:cNvPr id="4" name="24答案.eps" descr="id:2147493967;FounderCES"/>
          <p:cNvPicPr/>
          <p:nvPr/>
        </p:nvPicPr>
        <p:blipFill>
          <a:blip r:embed="rId3"/>
          <a:stretch>
            <a:fillRect/>
          </a:stretch>
        </p:blipFill>
        <p:spPr>
          <a:xfrm>
            <a:off x="502431" y="4904209"/>
            <a:ext cx="912255" cy="324991"/>
          </a:xfrm>
          <a:prstGeom prst="rect">
            <a:avLst/>
          </a:prstGeom>
        </p:spPr>
      </p:pic>
      <p:pic>
        <p:nvPicPr>
          <p:cNvPr id="5" name="hjqw76a.jpg" descr="id:2147493146;FounderCES"/>
          <p:cNvPicPr/>
          <p:nvPr/>
        </p:nvPicPr>
        <p:blipFill>
          <a:blip r:embed="rId4"/>
          <a:stretch>
            <a:fillRect/>
          </a:stretch>
        </p:blipFill>
        <p:spPr>
          <a:xfrm>
            <a:off x="3718942" y="2852936"/>
            <a:ext cx="6511223" cy="1627533"/>
          </a:xfrm>
          <a:prstGeom prst="rect">
            <a:avLst/>
          </a:prstGeom>
        </p:spPr>
      </p:pic>
      <p:pic>
        <p:nvPicPr>
          <p:cNvPr id="6" name="hjqw74n.jpg" descr="id:2147493139;FounderCES"/>
          <p:cNvPicPr/>
          <p:nvPr/>
        </p:nvPicPr>
        <p:blipFill>
          <a:blip r:embed="rId5"/>
          <a:stretch>
            <a:fillRect/>
          </a:stretch>
        </p:blipFill>
        <p:spPr>
          <a:xfrm>
            <a:off x="1414686" y="2420888"/>
            <a:ext cx="1913728" cy="2236061"/>
          </a:xfrm>
          <a:prstGeom prst="rect">
            <a:avLst/>
          </a:prstGeom>
        </p:spPr>
      </p:pic>
      <p:sp>
        <p:nvSpPr>
          <p:cNvPr id="9" name="矩形 8"/>
          <p:cNvSpPr/>
          <p:nvPr/>
        </p:nvSpPr>
        <p:spPr>
          <a:xfrm>
            <a:off x="1414686" y="4797152"/>
            <a:ext cx="389850" cy="461665"/>
          </a:xfrm>
          <a:prstGeom prst="rect">
            <a:avLst/>
          </a:prstGeom>
        </p:spPr>
        <p:txBody>
          <a:bodyPr wrap="none">
            <a:spAutoFit/>
          </a:bodyPr>
          <a:lstStyle/>
          <a:p>
            <a:r>
              <a:rPr lang="en-US" altLang="zh-CN" sz="2400">
                <a:solidFill>
                  <a:srgbClr val="000000"/>
                </a:solidFill>
              </a:rPr>
              <a:t>B</a:t>
            </a:r>
            <a:endParaRPr lang="zh-CN" altLang="en-US"/>
          </a:p>
        </p:txBody>
      </p:sp>
    </p:spTree>
    <p:extLst>
      <p:ext uri="{BB962C8B-B14F-4D97-AF65-F5344CB8AC3E}">
        <p14:creationId xmlns:p14="http://schemas.microsoft.com/office/powerpoint/2010/main" val="8545953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内容占位符 2"/>
              <p:cNvSpPr>
                <a:spLocks noGrp="1"/>
              </p:cNvSpPr>
              <p:nvPr>
                <p:ph idx="1"/>
              </p:nvPr>
            </p:nvSpPr>
            <p:spPr>
              <a:xfrm>
                <a:off x="360854" y="746120"/>
                <a:ext cx="11485848" cy="1446550"/>
              </a:xfrm>
            </p:spPr>
            <p:txBody>
              <a:bodyPr/>
              <a:lstStyle/>
              <a:p>
                <a:pPr hangingPunct="0">
                  <a:spcAft>
                    <a:spcPts val="0"/>
                  </a:spcAft>
                  <a:tabLst>
                    <a:tab pos="6391275" algn="l"/>
                  </a:tabLs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1.5</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得临界角满足</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sin </a:t>
                </a: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𝒏</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45</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故临界角</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45</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入射角为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45</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时能发生全反射</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四个选项产生光路效果如图所示</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由图可知选项</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3" name="内容占位符 2"/>
              <p:cNvSpPr>
                <a:spLocks noGrp="1" noRot="1" noChangeAspect="1" noMove="1" noResize="1" noEditPoints="1" noAdjustHandles="1" noChangeArrowheads="1" noChangeShapeType="1" noTextEdit="1"/>
              </p:cNvSpPr>
              <p:nvPr>
                <p:ph idx="1"/>
              </p:nvPr>
            </p:nvSpPr>
            <p:spPr>
              <a:xfrm>
                <a:off x="360854" y="746120"/>
                <a:ext cx="11485848" cy="1446550"/>
              </a:xfrm>
              <a:blipFill>
                <a:blip r:embed="rId2"/>
                <a:stretch>
                  <a:fillRect l="-796" r="-849" b="-4202"/>
                </a:stretch>
              </a:blipFill>
            </p:spPr>
            <p:txBody>
              <a:bodyPr/>
              <a:lstStyle/>
              <a:p>
                <a:r>
                  <a:rPr lang="zh-CN" altLang="en-US">
                    <a:noFill/>
                  </a:rPr>
                  <a:t> </a:t>
                </a:r>
              </a:p>
            </p:txBody>
          </p:sp>
        </mc:Fallback>
      </mc:AlternateContent>
      <p:pic>
        <p:nvPicPr>
          <p:cNvPr id="4" name="24解析.eps" descr="id:2147493153;FounderCES"/>
          <p:cNvPicPr/>
          <p:nvPr/>
        </p:nvPicPr>
        <p:blipFill>
          <a:blip r:embed="rId3"/>
          <a:stretch>
            <a:fillRect/>
          </a:stretch>
        </p:blipFill>
        <p:spPr>
          <a:xfrm>
            <a:off x="406574" y="1124744"/>
            <a:ext cx="798195" cy="284480"/>
          </a:xfrm>
          <a:prstGeom prst="rect">
            <a:avLst/>
          </a:prstGeom>
        </p:spPr>
      </p:pic>
      <p:pic>
        <p:nvPicPr>
          <p:cNvPr id="5" name="hjqw76b.jpg" descr="id:2147493160;FounderCES"/>
          <p:cNvPicPr/>
          <p:nvPr/>
        </p:nvPicPr>
        <p:blipFill>
          <a:blip r:embed="rId4"/>
          <a:stretch>
            <a:fillRect/>
          </a:stretch>
        </p:blipFill>
        <p:spPr>
          <a:xfrm>
            <a:off x="3502918" y="2276872"/>
            <a:ext cx="5137695" cy="1649398"/>
          </a:xfrm>
          <a:prstGeom prst="rect">
            <a:avLst/>
          </a:prstGeom>
        </p:spPr>
      </p:pic>
    </p:spTree>
    <p:extLst>
      <p:ext uri="{BB962C8B-B14F-4D97-AF65-F5344CB8AC3E}">
        <p14:creationId xmlns:p14="http://schemas.microsoft.com/office/powerpoint/2010/main" val="120631192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454233"/>
          </a:xfrm>
        </p:spPr>
        <p:txBody>
          <a:bodyPr/>
          <a:lstStyle/>
          <a:p>
            <a:pPr hangingPunct="0">
              <a:spcAft>
                <a:spcPts val="0"/>
              </a:spcAft>
              <a:tabLst>
                <a:tab pos="6391275" algn="l"/>
              </a:tabLst>
            </a:pPr>
            <a:r>
              <a:rPr lang="en-US"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光</a:t>
            </a:r>
            <a:r>
              <a:rPr lang="zh-CN" altLang="zh-CN" b="1">
                <a:solidFill>
                  <a:srgbClr val="00A451"/>
                </a:solidFill>
                <a:latin typeface="Times New Roman" panose="02020603050405020304" pitchFamily="18" charset="0"/>
                <a:ea typeface="黑体" panose="02010609060101010101" pitchFamily="49" charset="-122"/>
                <a:cs typeface="Times New Roman" panose="02020603050405020304" pitchFamily="18" charset="0"/>
              </a:rPr>
              <a:t>的折射与全反射的综合问题分析</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分析综合问题的基本思路</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判断光线是从光疏介质进入光密介质还是从光密介质进入光疏介质</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明确两介质折射率的大小关系：</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光线从光疏介质进入光密介质：定有反射、折射光线</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光线从光密介质进入光疏介质：如果入射角大于或等于临界角，一定发生全反射</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画出反射、折射或全反射的光路图，必要时还可应用光路的</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可逆原理</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画出光路图，然后结合几何知识推断和求解相关问题</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要点3.eps" descr="id:2147493174;FounderCES"/>
          <p:cNvPicPr/>
          <p:nvPr/>
        </p:nvPicPr>
        <p:blipFill>
          <a:blip r:embed="rId2"/>
          <a:stretch>
            <a:fillRect/>
          </a:stretch>
        </p:blipFill>
        <p:spPr>
          <a:xfrm>
            <a:off x="550590" y="937598"/>
            <a:ext cx="875418" cy="307464"/>
          </a:xfrm>
          <a:prstGeom prst="rect">
            <a:avLst/>
          </a:prstGeom>
        </p:spPr>
      </p:pic>
    </p:spTree>
    <p:extLst>
      <p:ext uri="{BB962C8B-B14F-4D97-AF65-F5344CB8AC3E}">
        <p14:creationId xmlns:p14="http://schemas.microsoft.com/office/powerpoint/2010/main" val="205082905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2"/>
          <a:stretch>
            <a:fillRect/>
          </a:stretch>
        </p:blipFill>
        <p:spPr>
          <a:xfrm>
            <a:off x="8768128" y="5606492"/>
            <a:ext cx="1080120" cy="576064"/>
          </a:xfrm>
          <a:prstGeom prst="rect">
            <a:avLst/>
          </a:prstGeom>
        </p:spPr>
      </p:pic>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1556792"/>
                <a:ext cx="11485848" cy="4770537"/>
              </a:xfrm>
            </p:spPr>
            <p:txBody>
              <a:bodyPr/>
              <a:lstStyle/>
              <a:p>
                <a:pPr hangingPunct="0">
                  <a:spcAft>
                    <a:spcPts val="0"/>
                  </a:spcAft>
                  <a:tabLst>
                    <a:tab pos="6391275" algn="l"/>
                  </a:tabLst>
                </a:pPr>
                <a:r>
                  <a:rPr lang="en-US"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全反射</a:t>
                </a:r>
                <a:r>
                  <a:rPr lang="zh-CN" altLang="zh-CN" b="1">
                    <a:solidFill>
                      <a:srgbClr val="00A451"/>
                    </a:solidFill>
                    <a:latin typeface="Times New Roman" panose="02020603050405020304" pitchFamily="18" charset="0"/>
                    <a:ea typeface="黑体" panose="02010609060101010101" pitchFamily="49" charset="-122"/>
                    <a:cs typeface="Times New Roman" panose="02020603050405020304" pitchFamily="18" charset="0"/>
                  </a:rPr>
                  <a:t>及其产生条件</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全反射</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715963" hangingPunct="0">
                  <a:spcAft>
                    <a:spcPts val="0"/>
                  </a:spcAft>
                  <a:tabLst>
                    <a:tab pos="639127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光从玻璃入射到空气中时，</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折射角大于入射角</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，入射角逐渐增大，反射光变强，折射光变弱，当入射角增大到一定程度时，折射光完全消失，全部光都被反射回玻璃内</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这种现象称为全反射现象，简称全反射</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临界角</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刚好发生全反射时的入射角，称为全反射的临界角</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光从折射率为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的某种介质进入真空或空气时的临界角</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应满足</a:t>
                </a:r>
                <a:r>
                  <a:rPr lang="en-US"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sin</a:t>
                </a:r>
                <a:r>
                  <a:rPr lang="en-US" altLang="zh-CN" b="1" i="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highlight>
                              <a:srgbClr val="FFFF00"/>
                            </a:highlight>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𝒏</m:t>
                        </m:r>
                      </m:den>
                    </m:f>
                  </m:oMath>
                </a14:m>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1556792"/>
                <a:ext cx="11485848" cy="4770537"/>
              </a:xfrm>
              <a:blipFill>
                <a:blip r:embed="rId3"/>
                <a:stretch>
                  <a:fillRect l="-796" r="-849"/>
                </a:stretch>
              </a:blipFill>
            </p:spPr>
            <p:txBody>
              <a:bodyPr/>
              <a:lstStyle/>
              <a:p>
                <a:r>
                  <a:rPr lang="zh-CN" altLang="en-US">
                    <a:noFill/>
                  </a:rPr>
                  <a:t> </a:t>
                </a:r>
              </a:p>
            </p:txBody>
          </p:sp>
        </mc:Fallback>
      </mc:AlternateContent>
      <p:pic>
        <p:nvPicPr>
          <p:cNvPr id="3" name="24知识过.eps" descr="id:2147493868;FounderCES"/>
          <p:cNvPicPr/>
          <p:nvPr/>
        </p:nvPicPr>
        <p:blipFill>
          <a:blip r:embed="rId4"/>
          <a:stretch>
            <a:fillRect/>
          </a:stretch>
        </p:blipFill>
        <p:spPr>
          <a:xfrm>
            <a:off x="2494806" y="883444"/>
            <a:ext cx="6966049" cy="601340"/>
          </a:xfrm>
          <a:prstGeom prst="rect">
            <a:avLst/>
          </a:prstGeom>
        </p:spPr>
      </p:pic>
      <p:pic>
        <p:nvPicPr>
          <p:cNvPr id="4" name="知识点1.eps" descr="id:2147493875;FounderCES"/>
          <p:cNvPicPr/>
          <p:nvPr/>
        </p:nvPicPr>
        <p:blipFill>
          <a:blip r:embed="rId5"/>
          <a:stretch>
            <a:fillRect/>
          </a:stretch>
        </p:blipFill>
        <p:spPr>
          <a:xfrm>
            <a:off x="394255" y="1722978"/>
            <a:ext cx="1236455" cy="341745"/>
          </a:xfrm>
          <a:prstGeom prst="rect">
            <a:avLst/>
          </a:prstGeom>
        </p:spPr>
      </p:pic>
    </p:spTree>
    <p:extLst>
      <p:ext uri="{BB962C8B-B14F-4D97-AF65-F5344CB8AC3E}">
        <p14:creationId xmlns:p14="http://schemas.microsoft.com/office/powerpoint/2010/main" val="18639883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3301801"/>
              </a:xfrm>
            </p:spPr>
            <p:txBody>
              <a:bodyPr/>
              <a:lstStyle/>
              <a:p>
                <a:pPr hangingPunct="0">
                  <a:spcAft>
                    <a:spcPts val="0"/>
                  </a:spcAft>
                  <a:tabLst>
                    <a:tab pos="639127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求光的传播时间的一般思路</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确定光在介质中的传播速度，全反射现象中，光在同种均匀介质中的传播速度不发生变化，即</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𝒄</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𝒏</m:t>
                        </m:r>
                      </m:den>
                    </m:f>
                  </m:oMath>
                </a14:m>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全反射现象中，光的传播路程应结合光路图与几何关系进行确定</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利用</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𝒍</m:t>
                        </m:r>
                      </m:num>
                      <m:den>
                        <m:r>
                          <m:rPr>
                            <m:nor/>
                          </m:rP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求解光的传播时间</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3301801"/>
              </a:xfrm>
              <a:blipFill>
                <a:blip r:embed="rId2"/>
                <a:stretch>
                  <a:fillRect l="-796" r="-849"/>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413029356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66445"/>
            <a:ext cx="11485848" cy="3346237"/>
          </a:xfrm>
        </p:spPr>
        <p:txBody>
          <a:bodyPr/>
          <a:lstStyle/>
          <a:p>
            <a:pPr hangingPunct="0">
              <a:spcAft>
                <a:spcPts val="0"/>
              </a:spcAft>
              <a:tabLst>
                <a:tab pos="6391275"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图所示为一长直玻璃丝的示意图，玻璃丝长为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，折射率为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代表端面</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已知光在真空中的传播速度为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tabLst>
                <a:tab pos="6391275" algn="l"/>
              </a:tabLst>
            </a:pPr>
            <a:endPar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algn="ctr" hangingPunct="0">
              <a:spcAft>
                <a:spcPts val="0"/>
              </a:spcAft>
              <a:tabLst>
                <a:tab pos="639127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为使光线能从玻璃丝的</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端面传播到另一端面且不从侧面射出，求光线在端面</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上的入射角的正弦值应满足的条件</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典例3.eps" descr="id:2147490157;FounderCES"/>
          <p:cNvPicPr/>
          <p:nvPr/>
        </p:nvPicPr>
        <p:blipFill>
          <a:blip r:embed="rId2"/>
          <a:stretch>
            <a:fillRect/>
          </a:stretch>
        </p:blipFill>
        <p:spPr>
          <a:xfrm>
            <a:off x="360854" y="906882"/>
            <a:ext cx="1133782" cy="365455"/>
          </a:xfrm>
          <a:prstGeom prst="rect">
            <a:avLst/>
          </a:prstGeom>
        </p:spPr>
      </p:pic>
      <p:pic>
        <p:nvPicPr>
          <p:cNvPr id="4" name="24答案.eps" descr="id:2147493967;FounderCES"/>
          <p:cNvPicPr/>
          <p:nvPr/>
        </p:nvPicPr>
        <p:blipFill>
          <a:blip r:embed="rId3"/>
          <a:stretch>
            <a:fillRect/>
          </a:stretch>
        </p:blipFill>
        <p:spPr>
          <a:xfrm>
            <a:off x="502431" y="4389581"/>
            <a:ext cx="912255" cy="324991"/>
          </a:xfrm>
          <a:prstGeom prst="rect">
            <a:avLst/>
          </a:prstGeom>
        </p:spPr>
      </p:pic>
      <p:pic>
        <p:nvPicPr>
          <p:cNvPr id="5" name="hjqw78n.jpg" descr="id:2147493188;FounderCES"/>
          <p:cNvPicPr/>
          <p:nvPr/>
        </p:nvPicPr>
        <p:blipFill>
          <a:blip r:embed="rId4"/>
          <a:stretch>
            <a:fillRect/>
          </a:stretch>
        </p:blipFill>
        <p:spPr>
          <a:xfrm>
            <a:off x="5375126" y="1484784"/>
            <a:ext cx="3087568" cy="1440160"/>
          </a:xfrm>
          <a:prstGeom prst="rect">
            <a:avLst/>
          </a:prstGeom>
        </p:spPr>
      </p:pic>
      <mc:AlternateContent xmlns:mc="http://schemas.openxmlformats.org/markup-compatibility/2006">
        <mc:Choice xmlns:a14="http://schemas.microsoft.com/office/drawing/2010/main" Requires="a14">
          <p:sp>
            <p:nvSpPr>
              <p:cNvPr id="7" name="矩形 6"/>
              <p:cNvSpPr/>
              <p:nvPr/>
            </p:nvSpPr>
            <p:spPr>
              <a:xfrm>
                <a:off x="1414686" y="4282524"/>
                <a:ext cx="2159630" cy="514628"/>
              </a:xfrm>
              <a:prstGeom prst="rect">
                <a:avLst/>
              </a:prstGeom>
            </p:spPr>
            <p:txBody>
              <a:bodyPr wrap="none">
                <a:spAutoFit/>
              </a:bodyPr>
              <a:lstStyle/>
              <a:p>
                <a:r>
                  <a:rPr lang="en-US" altLang="zh-CN" sz="2400" smtClean="0">
                    <a:solidFill>
                      <a:schemeClr val="tx1"/>
                    </a:solidFill>
                  </a:rPr>
                  <a:t>sin </a:t>
                </a:r>
                <a:r>
                  <a:rPr lang="en-US" altLang="zh-CN" sz="2400" i="1" smtClean="0">
                    <a:solidFill>
                      <a:schemeClr val="tx1"/>
                    </a:solidFill>
                  </a:rPr>
                  <a:t>α</a:t>
                </a:r>
                <a:r>
                  <a:rPr lang="en-US" altLang="zh-CN" sz="2400">
                    <a:solidFill>
                      <a:schemeClr val="tx1"/>
                    </a:solidFill>
                    <a:latin typeface="宋体" panose="02010600030101010101" pitchFamily="2" charset="-122"/>
                    <a:cs typeface="Times New Roman" panose="02020603050405020304" pitchFamily="18" charset="0"/>
                  </a:rPr>
                  <a:t>≤</a:t>
                </a:r>
                <a14:m>
                  <m:oMath xmlns:m="http://schemas.openxmlformats.org/officeDocument/2006/math">
                    <m:rad>
                      <m:radPr>
                        <m:degHide m:val="on"/>
                        <m:ctrlPr>
                          <a:rPr lang="zh-CN" altLang="zh-CN" sz="2400" i="1">
                            <a:solidFill>
                              <a:schemeClr val="tx1"/>
                            </a:solidFill>
                            <a:latin typeface="Cambria Math" panose="02040503050406030204" pitchFamily="18" charset="0"/>
                            <a:ea typeface="Cambria Math" panose="02040503050406030204" pitchFamily="18" charset="0"/>
                          </a:rPr>
                        </m:ctrlPr>
                      </m:radPr>
                      <m:deg/>
                      <m:e>
                        <m:sSup>
                          <m:sSupPr>
                            <m:ctrlPr>
                              <a:rPr lang="zh-CN" altLang="zh-CN" sz="2400" i="1">
                                <a:solidFill>
                                  <a:schemeClr val="tx1"/>
                                </a:solidFill>
                                <a:latin typeface="Cambria Math" panose="02040503050406030204" pitchFamily="18" charset="0"/>
                                <a:ea typeface="Cambria Math" panose="02040503050406030204" pitchFamily="18" charset="0"/>
                              </a:rPr>
                            </m:ctrlPr>
                          </m:sSupPr>
                          <m:e>
                            <m:r>
                              <a:rPr lang="en-US" altLang="zh-CN" sz="2400" i="1">
                                <a:solidFill>
                                  <a:schemeClr val="tx1"/>
                                </a:solidFill>
                                <a:latin typeface="Cambria Math" panose="02040503050406030204" pitchFamily="18" charset="0"/>
                                <a:cs typeface="Times New Roman" panose="02020603050405020304" pitchFamily="18" charset="0"/>
                              </a:rPr>
                              <m:t>𝒏</m:t>
                            </m:r>
                          </m:e>
                          <m:sup>
                            <m:r>
                              <a:rPr lang="en-US" altLang="zh-CN" sz="2400" i="1">
                                <a:solidFill>
                                  <a:schemeClr val="tx1"/>
                                </a:solidFill>
                                <a:latin typeface="Cambria Math" panose="02040503050406030204" pitchFamily="18" charset="0"/>
                                <a:cs typeface="Times New Roman" panose="02020603050405020304" pitchFamily="18" charset="0"/>
                              </a:rPr>
                              <m:t>𝟐</m:t>
                            </m:r>
                          </m:sup>
                        </m:sSup>
                        <m:r>
                          <a:rPr lang="zh-CN" altLang="zh-CN" sz="2400" i="1">
                            <a:solidFill>
                              <a:schemeClr val="tx1"/>
                            </a:solidFill>
                            <a:latin typeface="Cambria Math" panose="02040503050406030204" pitchFamily="18" charset="0"/>
                            <a:cs typeface="Times New Roman" panose="02020603050405020304" pitchFamily="18" charset="0"/>
                          </a:rPr>
                          <m:t>－</m:t>
                        </m:r>
                        <m:r>
                          <a:rPr lang="en-US" altLang="zh-CN" sz="2400" i="1">
                            <a:solidFill>
                              <a:schemeClr val="tx1"/>
                            </a:solidFill>
                            <a:latin typeface="Cambria Math" panose="02040503050406030204" pitchFamily="18" charset="0"/>
                            <a:cs typeface="Times New Roman" panose="02020603050405020304" pitchFamily="18" charset="0"/>
                          </a:rPr>
                          <m:t>𝟏</m:t>
                        </m:r>
                      </m:e>
                    </m:rad>
                  </m:oMath>
                </a14:m>
                <a:endParaRPr lang="zh-CN" altLang="en-US">
                  <a:solidFill>
                    <a:schemeClr val="tx1"/>
                  </a:solidFill>
                </a:endParaRPr>
              </a:p>
            </p:txBody>
          </p:sp>
        </mc:Choice>
        <mc:Fallback>
          <p:sp>
            <p:nvSpPr>
              <p:cNvPr id="7" name="矩形 6"/>
              <p:cNvSpPr>
                <a:spLocks noRot="1" noChangeAspect="1" noMove="1" noResize="1" noEditPoints="1" noAdjustHandles="1" noChangeArrowheads="1" noChangeShapeType="1" noTextEdit="1"/>
              </p:cNvSpPr>
              <p:nvPr/>
            </p:nvSpPr>
            <p:spPr>
              <a:xfrm>
                <a:off x="1414686" y="4282524"/>
                <a:ext cx="2159630" cy="514628"/>
              </a:xfrm>
              <a:prstGeom prst="rect">
                <a:avLst/>
              </a:prstGeom>
              <a:blipFill>
                <a:blip r:embed="rId5"/>
                <a:stretch>
                  <a:fillRect l="-4237" t="-3571" b="-27381"/>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9073707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836712"/>
                <a:ext cx="11485848" cy="4295984"/>
              </a:xfrm>
            </p:spPr>
            <p:txBody>
              <a:bodyPr/>
              <a:lstStyle/>
              <a:p>
                <a:pPr hangingPunct="0">
                  <a:spcAft>
                    <a:spcPts val="0"/>
                  </a:spcAft>
                  <a:tabLst>
                    <a:tab pos="6391275" algn="l"/>
                  </a:tabLs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设</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光线在端面</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上</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点</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如图所示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的入射角为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α</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折射角为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β</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由折射定律有</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sin </a:t>
                </a: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α</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sin </a:t>
                </a: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β</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设该光线射向玻璃丝侧面</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点的入射角为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γ</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为了使该光线不从侧面射出</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应有</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γ</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式中</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是光线在玻璃丝内发生全反射时的临界角</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它满足</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sin </a:t>
                </a: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𝒏</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由几何关系得</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β</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γ</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90</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联立解得</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sin </a:t>
                </a: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α</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𝒏</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r>
                          <a:rPr lang="zh-CN"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e>
                    </m:rad>
                  </m:oMath>
                </a14:m>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Grp="1" noRot="1" noChangeAspect="1" noMove="1" noResize="1" noEditPoints="1" noAdjustHandles="1" noChangeArrowheads="1" noChangeShapeType="1" noTextEdit="1"/>
              </p:cNvSpPr>
              <p:nvPr>
                <p:ph idx="1"/>
              </p:nvPr>
            </p:nvSpPr>
            <p:spPr>
              <a:xfrm>
                <a:off x="360854" y="836712"/>
                <a:ext cx="11485848" cy="4295984"/>
              </a:xfrm>
              <a:blipFill>
                <a:blip r:embed="rId2"/>
                <a:stretch>
                  <a:fillRect l="-796" b="-284"/>
                </a:stretch>
              </a:blipFill>
            </p:spPr>
            <p:txBody>
              <a:bodyPr/>
              <a:lstStyle/>
              <a:p>
                <a:r>
                  <a:rPr lang="zh-CN" altLang="en-US">
                    <a:noFill/>
                  </a:rPr>
                  <a:t> </a:t>
                </a:r>
              </a:p>
            </p:txBody>
          </p:sp>
        </mc:Fallback>
      </mc:AlternateContent>
      <p:pic>
        <p:nvPicPr>
          <p:cNvPr id="3" name="24解析.eps" descr="id:2147493960;FounderCES"/>
          <p:cNvPicPr/>
          <p:nvPr/>
        </p:nvPicPr>
        <p:blipFill>
          <a:blip r:embed="rId3"/>
          <a:stretch>
            <a:fillRect/>
          </a:stretch>
        </p:blipFill>
        <p:spPr>
          <a:xfrm>
            <a:off x="534517" y="1052736"/>
            <a:ext cx="808161" cy="288032"/>
          </a:xfrm>
          <a:prstGeom prst="rect">
            <a:avLst/>
          </a:prstGeom>
        </p:spPr>
      </p:pic>
      <p:pic>
        <p:nvPicPr>
          <p:cNvPr id="4" name="hjqw79n.jpg" descr="id:2147493202;FounderCES"/>
          <p:cNvPicPr/>
          <p:nvPr/>
        </p:nvPicPr>
        <p:blipFill>
          <a:blip r:embed="rId4"/>
          <a:stretch>
            <a:fillRect/>
          </a:stretch>
        </p:blipFill>
        <p:spPr>
          <a:xfrm>
            <a:off x="7247334" y="1628800"/>
            <a:ext cx="2941320" cy="1336675"/>
          </a:xfrm>
          <a:prstGeom prst="rect">
            <a:avLst/>
          </a:prstGeom>
        </p:spPr>
      </p:pic>
    </p:spTree>
    <p:extLst>
      <p:ext uri="{BB962C8B-B14F-4D97-AF65-F5344CB8AC3E}">
        <p14:creationId xmlns:p14="http://schemas.microsoft.com/office/powerpoint/2010/main" val="395269597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66445"/>
            <a:ext cx="11485848" cy="576248"/>
          </a:xfrm>
        </p:spPr>
        <p:txBody>
          <a:bodyPr/>
          <a:lstStyle/>
          <a:p>
            <a:pPr hangingPunct="0">
              <a:spcAft>
                <a:spcPts val="0"/>
              </a:spcAft>
              <a:tabLst>
                <a:tab pos="639127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求光线从玻璃丝的</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端面传播到另一端面且不从侧面射出所需的最长时间</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24答案.eps" descr="id:2147493967;FounderCES"/>
          <p:cNvPicPr/>
          <p:nvPr/>
        </p:nvPicPr>
        <p:blipFill>
          <a:blip r:embed="rId2"/>
          <a:stretch>
            <a:fillRect/>
          </a:stretch>
        </p:blipFill>
        <p:spPr>
          <a:xfrm>
            <a:off x="622598" y="1484784"/>
            <a:ext cx="912255" cy="324991"/>
          </a:xfrm>
          <a:prstGeom prst="rect">
            <a:avLst/>
          </a:prstGeom>
        </p:spPr>
      </p:pic>
      <p:pic>
        <p:nvPicPr>
          <p:cNvPr id="5" name="hjqw78n.jpg" descr="id:2147493188;FounderCES"/>
          <p:cNvPicPr/>
          <p:nvPr/>
        </p:nvPicPr>
        <p:blipFill>
          <a:blip r:embed="rId3"/>
          <a:stretch>
            <a:fillRect/>
          </a:stretch>
        </p:blipFill>
        <p:spPr>
          <a:xfrm>
            <a:off x="4295006" y="1412776"/>
            <a:ext cx="3087568" cy="1440160"/>
          </a:xfrm>
          <a:prstGeom prst="rect">
            <a:avLst/>
          </a:prstGeom>
        </p:spPr>
      </p:pic>
      <mc:AlternateContent xmlns:mc="http://schemas.openxmlformats.org/markup-compatibility/2006" xmlns:a14="http://schemas.microsoft.com/office/drawing/2010/main">
        <mc:Choice Requires="a14">
          <p:sp>
            <p:nvSpPr>
              <p:cNvPr id="7" name="矩形 6"/>
              <p:cNvSpPr/>
              <p:nvPr/>
            </p:nvSpPr>
            <p:spPr>
              <a:xfrm>
                <a:off x="1525754" y="1340768"/>
                <a:ext cx="681020" cy="709874"/>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f>
                        <m:fPr>
                          <m:ctrlPr>
                            <a:rPr lang="zh-CN" altLang="en-US" sz="2000" i="1" smtClean="0">
                              <a:solidFill>
                                <a:schemeClr val="tx1"/>
                              </a:solidFill>
                              <a:latin typeface="Cambria Math" panose="02040503050406030204" pitchFamily="18" charset="0"/>
                            </a:rPr>
                          </m:ctrlPr>
                        </m:fPr>
                        <m:num>
                          <m:r>
                            <a:rPr lang="zh-CN" altLang="en-US" sz="2000" i="1">
                              <a:solidFill>
                                <a:schemeClr val="tx1"/>
                              </a:solidFill>
                              <a:latin typeface="Cambria Math" panose="02040503050406030204" pitchFamily="18" charset="0"/>
                            </a:rPr>
                            <m:t>𝑳</m:t>
                          </m:r>
                          <m:sSup>
                            <m:sSupPr>
                              <m:ctrlPr>
                                <a:rPr lang="zh-CN" altLang="en-US" sz="2000" i="1">
                                  <a:solidFill>
                                    <a:schemeClr val="tx1"/>
                                  </a:solidFill>
                                  <a:latin typeface="Cambria Math" panose="02040503050406030204" pitchFamily="18" charset="0"/>
                                </a:rPr>
                              </m:ctrlPr>
                            </m:sSupPr>
                            <m:e>
                              <m:r>
                                <a:rPr lang="zh-CN" altLang="en-US" sz="2000" i="1">
                                  <a:solidFill>
                                    <a:schemeClr val="tx1"/>
                                  </a:solidFill>
                                  <a:latin typeface="Cambria Math" panose="02040503050406030204" pitchFamily="18" charset="0"/>
                                </a:rPr>
                                <m:t>𝒏</m:t>
                              </m:r>
                            </m:e>
                            <m:sup>
                              <m:r>
                                <a:rPr lang="zh-CN" altLang="en-US" sz="2000" b="0" i="0">
                                  <a:solidFill>
                                    <a:schemeClr val="tx1"/>
                                  </a:solidFill>
                                  <a:latin typeface="Cambria Math" panose="02040503050406030204" pitchFamily="18" charset="0"/>
                                </a:rPr>
                                <m:t>2</m:t>
                              </m:r>
                            </m:sup>
                          </m:sSup>
                        </m:num>
                        <m:den>
                          <m:r>
                            <a:rPr lang="zh-CN" altLang="en-US" sz="2000" i="1">
                              <a:solidFill>
                                <a:schemeClr val="tx1"/>
                              </a:solidFill>
                              <a:latin typeface="Cambria Math" panose="02040503050406030204" pitchFamily="18" charset="0"/>
                            </a:rPr>
                            <m:t>𝒄</m:t>
                          </m:r>
                        </m:den>
                      </m:f>
                    </m:oMath>
                  </m:oMathPara>
                </a14:m>
                <a:endParaRPr lang="zh-CN" altLang="en-US" sz="2000">
                  <a:solidFill>
                    <a:schemeClr val="tx1"/>
                  </a:solidFill>
                </a:endParaRPr>
              </a:p>
            </p:txBody>
          </p:sp>
        </mc:Choice>
        <mc:Fallback xmlns="">
          <p:sp>
            <p:nvSpPr>
              <p:cNvPr id="7" name="矩形 6"/>
              <p:cNvSpPr>
                <a:spLocks noRot="1" noChangeAspect="1" noMove="1" noResize="1" noEditPoints="1" noAdjustHandles="1" noChangeArrowheads="1" noChangeShapeType="1" noTextEdit="1"/>
              </p:cNvSpPr>
              <p:nvPr/>
            </p:nvSpPr>
            <p:spPr>
              <a:xfrm>
                <a:off x="1525754" y="1340768"/>
                <a:ext cx="681020" cy="709874"/>
              </a:xfrm>
              <a:prstGeom prst="rect">
                <a:avLst/>
              </a:prstGeom>
              <a:blipFill>
                <a:blip r:embed="rId4"/>
                <a:stretch>
                  <a:fillRect/>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8" name="内容占位符 1"/>
              <p:cNvSpPr txBox="1">
                <a:spLocks/>
              </p:cNvSpPr>
              <p:nvPr/>
            </p:nvSpPr>
            <p:spPr bwMode="auto">
              <a:xfrm>
                <a:off x="360854" y="2694342"/>
                <a:ext cx="11485848" cy="2493183"/>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6391275" algn="l"/>
                  </a:tabLs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光线</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在玻璃丝中传播</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刚好发生全反射时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α</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最小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光线从端面</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传播到其另一端面且不从侧面射出的路程最长</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所需的时间最长</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6391275" algn="l"/>
                  </a:tabLst>
                </a:pP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光在玻璃丝中传播速度的大小为</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𝒄</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𝒏</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6391275" algn="l"/>
                  </a:tabLst>
                </a:pPr>
                <a:r>
                  <a:rPr lang="zh-CN" altLang="zh-CN" b="1" u="wavy">
                    <a:solidFill>
                      <a:srgbClr val="000000"/>
                    </a:solidFill>
                    <a:uFill>
                      <a:solidFill>
                        <a:srgbClr val="00FFFF"/>
                      </a:solidFill>
                    </a:uFill>
                    <a:latin typeface="Times New Roman" panose="02020603050405020304" pitchFamily="18" charset="0"/>
                    <a:ea typeface="楷体" panose="02010609060101010101" pitchFamily="49" charset="-122"/>
                    <a:cs typeface="Times New Roman" panose="02020603050405020304" pitchFamily="18" charset="0"/>
                  </a:rPr>
                  <a:t>光速在玻璃丝轴线方向的分量为</a:t>
                </a:r>
                <a:r>
                  <a:rPr lang="en-US" altLang="zh-CN" b="1" i="1" u="wavy">
                    <a:solidFill>
                      <a:srgbClr val="000000"/>
                    </a:solidFill>
                    <a:uFill>
                      <a:solidFill>
                        <a:srgbClr val="00FFFF"/>
                      </a:solidFill>
                    </a:u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u="wavy" baseline="-25000">
                    <a:solidFill>
                      <a:srgbClr val="000000"/>
                    </a:solidFill>
                    <a:uFill>
                      <a:solidFill>
                        <a:srgbClr val="00FFFF"/>
                      </a:solidFill>
                    </a:u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u="wavy">
                    <a:solidFill>
                      <a:srgbClr val="000000"/>
                    </a:solidFill>
                    <a:uFill>
                      <a:solidFill>
                        <a:srgbClr val="00FFFF"/>
                      </a:solidFill>
                    </a:u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u="wavy" smtClean="0">
                    <a:solidFill>
                      <a:srgbClr val="000000"/>
                    </a:solidFill>
                    <a:uFill>
                      <a:solidFill>
                        <a:srgbClr val="00FFFF"/>
                      </a:solidFill>
                    </a:uFill>
                    <a:latin typeface="Book Antiqua" panose="02040602050305030304" pitchFamily="18" charset="0"/>
                    <a:ea typeface="宋体" panose="02010600030101010101" pitchFamily="2" charset="-122"/>
                    <a:cs typeface="Times New Roman" panose="02020603050405020304" pitchFamily="18" charset="0"/>
                  </a:rPr>
                  <a:t>v</a:t>
                </a:r>
                <a:r>
                  <a:rPr lang="en-US" altLang="zh-CN" b="1" u="wavy" smtClean="0">
                    <a:solidFill>
                      <a:srgbClr val="000000"/>
                    </a:solidFill>
                    <a:uFill>
                      <a:solidFill>
                        <a:srgbClr val="00FFFF"/>
                      </a:solidFill>
                    </a:uFill>
                    <a:latin typeface="Times New Roman" panose="02020603050405020304" pitchFamily="18" charset="0"/>
                    <a:ea typeface="宋体" panose="02010600030101010101" pitchFamily="2" charset="-122"/>
                    <a:cs typeface="Times New Roman" panose="02020603050405020304" pitchFamily="18" charset="0"/>
                  </a:rPr>
                  <a:t>sin </a:t>
                </a:r>
                <a:r>
                  <a:rPr lang="en-US" altLang="zh-CN" b="1" i="1" u="wavy" smtClean="0">
                    <a:solidFill>
                      <a:srgbClr val="000000"/>
                    </a:solidFill>
                    <a:uFill>
                      <a:solidFill>
                        <a:srgbClr val="00FFFF"/>
                      </a:solidFill>
                    </a:u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u="wavy">
                    <a:solidFill>
                      <a:srgbClr val="000000"/>
                    </a:solidFill>
                    <a:uFill>
                      <a:solidFill>
                        <a:srgbClr val="00FFFF"/>
                      </a:solidFill>
                    </a:u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8" name="内容占位符 1"/>
              <p:cNvSpPr txBox="1">
                <a:spLocks noRot="1" noChangeAspect="1" noMove="1" noResize="1" noEditPoints="1" noAdjustHandles="1" noChangeArrowheads="1" noChangeShapeType="1" noTextEdit="1"/>
              </p:cNvSpPr>
              <p:nvPr/>
            </p:nvSpPr>
            <p:spPr bwMode="auto">
              <a:xfrm>
                <a:off x="360854" y="2694342"/>
                <a:ext cx="11485848" cy="2493183"/>
              </a:xfrm>
              <a:prstGeom prst="rect">
                <a:avLst/>
              </a:prstGeom>
              <a:blipFill>
                <a:blip r:embed="rId5"/>
                <a:stretch>
                  <a:fillRect l="-796" r="-849" b="-2689"/>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pic>
        <p:nvPicPr>
          <p:cNvPr id="9" name="24解析.eps" descr="id:2147493960;FounderCES"/>
          <p:cNvPicPr/>
          <p:nvPr/>
        </p:nvPicPr>
        <p:blipFill>
          <a:blip r:embed="rId6"/>
          <a:stretch>
            <a:fillRect/>
          </a:stretch>
        </p:blipFill>
        <p:spPr>
          <a:xfrm>
            <a:off x="478582" y="2890114"/>
            <a:ext cx="808161" cy="288032"/>
          </a:xfrm>
          <a:prstGeom prst="rect">
            <a:avLst/>
          </a:prstGeom>
        </p:spPr>
      </p:pic>
      <mc:AlternateContent xmlns:mc="http://schemas.openxmlformats.org/markup-compatibility/2006">
        <mc:Choice xmlns:a14="http://schemas.microsoft.com/office/drawing/2010/main" Requires="a14">
          <p:sp>
            <p:nvSpPr>
              <p:cNvPr id="10" name="内容占位符 1"/>
              <p:cNvSpPr txBox="1">
                <a:spLocks/>
              </p:cNvSpPr>
              <p:nvPr/>
            </p:nvSpPr>
            <p:spPr bwMode="auto">
              <a:xfrm>
                <a:off x="360854" y="5177028"/>
                <a:ext cx="11485848" cy="1212320"/>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lnSpc>
                    <a:spcPct val="120000"/>
                  </a:lnSpc>
                  <a:spcAft>
                    <a:spcPts val="0"/>
                  </a:spcAft>
                  <a:tabLst>
                    <a:tab pos="6391275" algn="l"/>
                  </a:tabLst>
                </a:pPr>
                <a:r>
                  <a:rPr lang="en-US" altLang="zh-CN" b="1" smtClean="0">
                    <a:solidFill>
                      <a:srgbClr val="00AEEF"/>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AEEF"/>
                    </a:solidFill>
                    <a:latin typeface="Times New Roman" panose="02020603050405020304" pitchFamily="18" charset="0"/>
                    <a:ea typeface="楷体" panose="02010609060101010101" pitchFamily="49" charset="-122"/>
                    <a:cs typeface="Times New Roman" panose="02020603050405020304" pitchFamily="18" charset="0"/>
                  </a:rPr>
                  <a:t>每次</a:t>
                </a:r>
                <a:r>
                  <a:rPr lang="zh-CN" altLang="zh-CN" b="1" smtClean="0">
                    <a:solidFill>
                      <a:srgbClr val="00AEEF"/>
                    </a:solidFill>
                    <a:latin typeface="Times New Roman" panose="02020603050405020304" pitchFamily="18" charset="0"/>
                    <a:ea typeface="楷体" panose="02010609060101010101" pitchFamily="49" charset="-122"/>
                    <a:cs typeface="Times New Roman" panose="02020603050405020304" pitchFamily="18" charset="0"/>
                  </a:rPr>
                  <a:t>全反射前后</a:t>
                </a:r>
                <a:r>
                  <a:rPr lang="zh-CN" altLang="zh-CN" b="1">
                    <a:solidFill>
                      <a:srgbClr val="00AEE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AEEF"/>
                    </a:solidFill>
                    <a:latin typeface="Times New Roman" panose="02020603050405020304" pitchFamily="18" charset="0"/>
                    <a:ea typeface="楷体" panose="02010609060101010101" pitchFamily="49" charset="-122"/>
                    <a:cs typeface="Times New Roman" panose="02020603050405020304" pitchFamily="18" charset="0"/>
                  </a:rPr>
                  <a:t>光线沿玻璃丝轴线方向的分速度不变</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a:lnSpc>
                    <a:spcPct val="120000"/>
                  </a:lnSpc>
                  <a:spcAft>
                    <a:spcPts val="0"/>
                  </a:spcAft>
                  <a:tabLst>
                    <a:tab pos="6391275" algn="l"/>
                  </a:tabLst>
                </a:pP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光线从玻璃丝端面</a:t>
                </a:r>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传播到其另一端面所需最长时间为</a:t>
                </a:r>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sz="23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max</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3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𝑳</m:t>
                        </m:r>
                      </m:num>
                      <m:den>
                        <m:sSub>
                          <m:sSubPr>
                            <m:ctrlPr>
                              <a:rPr lang="zh-CN" altLang="zh-CN" sz="23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m:rPr>
                                <m:nor/>
                              </m:rPr>
                              <a:rPr lang="en-US" altLang="zh-CN" sz="2000"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𝒙</m:t>
                            </m:r>
                          </m:sub>
                        </m:sSub>
                      </m:den>
                    </m:f>
                  </m:oMath>
                </a14:m>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联立解得</a:t>
                </a:r>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sz="23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max</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3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𝑳</m:t>
                        </m:r>
                        <m:sSup>
                          <m:sSupPr>
                            <m:ctrlPr>
                              <a:rPr lang="zh-CN" altLang="zh-CN" sz="23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𝒏</m:t>
                            </m:r>
                          </m:e>
                          <m:sup>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num>
                      <m:den>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𝒄</m:t>
                        </m:r>
                      </m:den>
                    </m:f>
                  </m:oMath>
                </a14:m>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10" name="内容占位符 1"/>
              <p:cNvSpPr txBox="1">
                <a:spLocks noRot="1" noChangeAspect="1" noMove="1" noResize="1" noEditPoints="1" noAdjustHandles="1" noChangeArrowheads="1" noChangeShapeType="1" noTextEdit="1"/>
              </p:cNvSpPr>
              <p:nvPr/>
            </p:nvSpPr>
            <p:spPr bwMode="auto">
              <a:xfrm>
                <a:off x="360854" y="5177028"/>
                <a:ext cx="11485848" cy="1212320"/>
              </a:xfrm>
              <a:prstGeom prst="rect">
                <a:avLst/>
              </a:prstGeom>
              <a:blipFill>
                <a:blip r:embed="rId7"/>
                <a:stretch>
                  <a:fillRect l="-743" t="-3015" b="-1005"/>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pic>
        <p:nvPicPr>
          <p:cNvPr id="11" name="箭头右下.eps" descr="id:2147493209;FounderCES"/>
          <p:cNvPicPr/>
          <p:nvPr/>
        </p:nvPicPr>
        <p:blipFill>
          <a:blip r:embed="rId8"/>
          <a:stretch>
            <a:fillRect/>
          </a:stretch>
        </p:blipFill>
        <p:spPr>
          <a:xfrm>
            <a:off x="6455246" y="4978346"/>
            <a:ext cx="298891" cy="235906"/>
          </a:xfrm>
          <a:prstGeom prst="rect">
            <a:avLst/>
          </a:prstGeom>
        </p:spPr>
      </p:pic>
    </p:spTree>
    <p:extLst>
      <p:ext uri="{BB962C8B-B14F-4D97-AF65-F5344CB8AC3E}">
        <p14:creationId xmlns:p14="http://schemas.microsoft.com/office/powerpoint/2010/main" val="37527473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9"/>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0"/>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10"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7452"/>
            <a:ext cx="11485848" cy="2308324"/>
          </a:xfrm>
        </p:spPr>
        <p:txBody>
          <a:bodyPr/>
          <a:lstStyle/>
          <a:p>
            <a:pPr hangingPunct="0">
              <a:spcAft>
                <a:spcPts val="0"/>
              </a:spcAft>
              <a:tabLst>
                <a:tab pos="6391275"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图所示，扇形</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AOB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为透明柱状介质的横截面，扇形的半径为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AOB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的角平分线，</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AOM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BOM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30</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一束平行于角平分线</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的单色光由</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面射入介质，折射光线与</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平行且恰好打到圆弧面上的</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求介质对单色光的折射率</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典例4.eps" descr="id:2147490192;FounderCES"/>
          <p:cNvPicPr/>
          <p:nvPr/>
        </p:nvPicPr>
        <p:blipFill>
          <a:blip r:embed="rId2"/>
          <a:stretch>
            <a:fillRect/>
          </a:stretch>
        </p:blipFill>
        <p:spPr>
          <a:xfrm>
            <a:off x="386880" y="902736"/>
            <a:ext cx="1147964" cy="370265"/>
          </a:xfrm>
          <a:prstGeom prst="rect">
            <a:avLst/>
          </a:prstGeom>
        </p:spPr>
      </p:pic>
      <p:pic>
        <p:nvPicPr>
          <p:cNvPr id="4" name="24答案.eps" descr="id:2147493967;FounderCES"/>
          <p:cNvPicPr/>
          <p:nvPr/>
        </p:nvPicPr>
        <p:blipFill>
          <a:blip r:embed="rId3"/>
          <a:stretch>
            <a:fillRect/>
          </a:stretch>
        </p:blipFill>
        <p:spPr>
          <a:xfrm>
            <a:off x="478582" y="3132343"/>
            <a:ext cx="808510" cy="288032"/>
          </a:xfrm>
          <a:prstGeom prst="rect">
            <a:avLst/>
          </a:prstGeom>
        </p:spPr>
      </p:pic>
      <p:pic>
        <p:nvPicPr>
          <p:cNvPr id="5" name="wla645.jpg" descr="id:2147493230;FounderCES"/>
          <p:cNvPicPr/>
          <p:nvPr/>
        </p:nvPicPr>
        <p:blipFill>
          <a:blip r:embed="rId4"/>
          <a:stretch>
            <a:fillRect/>
          </a:stretch>
        </p:blipFill>
        <p:spPr>
          <a:xfrm>
            <a:off x="7103318" y="2492896"/>
            <a:ext cx="1800200" cy="1724197"/>
          </a:xfrm>
          <a:prstGeom prst="rect">
            <a:avLst/>
          </a:prstGeom>
        </p:spPr>
      </p:pic>
      <mc:AlternateContent xmlns:mc="http://schemas.openxmlformats.org/markup-compatibility/2006" xmlns:a14="http://schemas.microsoft.com/office/drawing/2010/main">
        <mc:Choice Requires="a14">
          <p:sp>
            <p:nvSpPr>
              <p:cNvPr id="7" name="矩形 6"/>
              <p:cNvSpPr/>
              <p:nvPr/>
            </p:nvSpPr>
            <p:spPr>
              <a:xfrm>
                <a:off x="1342678" y="2996952"/>
                <a:ext cx="709040" cy="573940"/>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ad>
                        <m:radPr>
                          <m:degHide m:val="on"/>
                          <m:ctrlPr>
                            <a:rPr lang="zh-CN" altLang="en-US" i="1" smtClean="0">
                              <a:solidFill>
                                <a:schemeClr val="tx1"/>
                              </a:solidFill>
                              <a:latin typeface="Cambria Math" panose="02040503050406030204" pitchFamily="18" charset="0"/>
                            </a:rPr>
                          </m:ctrlPr>
                        </m:radPr>
                        <m:deg/>
                        <m:e>
                          <m:r>
                            <a:rPr lang="zh-CN" altLang="en-US">
                              <a:solidFill>
                                <a:schemeClr val="tx1"/>
                              </a:solidFill>
                              <a:latin typeface="Cambria Math" panose="02040503050406030204" pitchFamily="18" charset="0"/>
                            </a:rPr>
                            <m:t>3</m:t>
                          </m:r>
                        </m:e>
                      </m:rad>
                    </m:oMath>
                  </m:oMathPara>
                </a14:m>
                <a:endParaRPr lang="zh-CN" altLang="en-US">
                  <a:solidFill>
                    <a:schemeClr val="tx1"/>
                  </a:solidFill>
                </a:endParaRPr>
              </a:p>
            </p:txBody>
          </p:sp>
        </mc:Choice>
        <mc:Fallback xmlns="">
          <p:sp>
            <p:nvSpPr>
              <p:cNvPr id="7" name="矩形 6"/>
              <p:cNvSpPr>
                <a:spLocks noRot="1" noChangeAspect="1" noMove="1" noResize="1" noEditPoints="1" noAdjustHandles="1" noChangeArrowheads="1" noChangeShapeType="1" noTextEdit="1"/>
              </p:cNvSpPr>
              <p:nvPr/>
            </p:nvSpPr>
            <p:spPr>
              <a:xfrm>
                <a:off x="1342678" y="2996952"/>
                <a:ext cx="709040" cy="573940"/>
              </a:xfrm>
              <a:prstGeom prst="rect">
                <a:avLst/>
              </a:prstGeom>
              <a:blipFill>
                <a:blip r:embed="rId5"/>
                <a:stretch>
                  <a:fillRect/>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8" name="内容占位符 1"/>
              <p:cNvSpPr txBox="1">
                <a:spLocks/>
              </p:cNvSpPr>
              <p:nvPr/>
            </p:nvSpPr>
            <p:spPr bwMode="auto">
              <a:xfrm>
                <a:off x="360854" y="3501008"/>
                <a:ext cx="11485848" cy="2621423"/>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6391275" algn="l"/>
                  </a:tabLs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光</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路图如答图所示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6391275" algn="l"/>
                  </a:tabLs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单色光</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平行于</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AOM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30</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60</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6391275" algn="l"/>
                  </a:tabLst>
                </a:pP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平行于</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OMO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30</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6391275" algn="l"/>
                  </a:tabLst>
                </a:pP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所以</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γ</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30</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𝐬𝐢𝐧</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𝜽</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𝐬𝐢𝐧</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𝜸</m:t>
                        </m:r>
                      </m:den>
                    </m:f>
                  </m:oMath>
                </a14:m>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e>
                    </m:rad>
                  </m:oMath>
                </a14:m>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8" name="内容占位符 1"/>
              <p:cNvSpPr txBox="1">
                <a:spLocks noRot="1" noChangeAspect="1" noMove="1" noResize="1" noEditPoints="1" noAdjustHandles="1" noChangeArrowheads="1" noChangeShapeType="1" noTextEdit="1"/>
              </p:cNvSpPr>
              <p:nvPr/>
            </p:nvSpPr>
            <p:spPr bwMode="auto">
              <a:xfrm>
                <a:off x="360854" y="3501008"/>
                <a:ext cx="11485848" cy="2621423"/>
              </a:xfrm>
              <a:prstGeom prst="rect">
                <a:avLst/>
              </a:prstGeom>
              <a:blipFill>
                <a:blip r:embed="rId6"/>
                <a:stretch>
                  <a:fillRect l="-796"/>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pic>
        <p:nvPicPr>
          <p:cNvPr id="9" name="24解析.eps" descr="id:2147493960;FounderCES"/>
          <p:cNvPicPr/>
          <p:nvPr/>
        </p:nvPicPr>
        <p:blipFill>
          <a:blip r:embed="rId7"/>
          <a:stretch>
            <a:fillRect/>
          </a:stretch>
        </p:blipFill>
        <p:spPr>
          <a:xfrm>
            <a:off x="478582" y="3717032"/>
            <a:ext cx="808161" cy="288032"/>
          </a:xfrm>
          <a:prstGeom prst="rect">
            <a:avLst/>
          </a:prstGeom>
        </p:spPr>
      </p:pic>
      <p:pic>
        <p:nvPicPr>
          <p:cNvPr id="10" name="wld033.jpg" descr="id:2147493244;FounderCES"/>
          <p:cNvPicPr/>
          <p:nvPr/>
        </p:nvPicPr>
        <p:blipFill>
          <a:blip r:embed="rId8"/>
          <a:stretch>
            <a:fillRect/>
          </a:stretch>
        </p:blipFill>
        <p:spPr>
          <a:xfrm>
            <a:off x="7103318" y="4365104"/>
            <a:ext cx="2016224" cy="1931022"/>
          </a:xfrm>
          <a:prstGeom prst="rect">
            <a:avLst/>
          </a:prstGeom>
        </p:spPr>
      </p:pic>
    </p:spTree>
    <p:extLst>
      <p:ext uri="{BB962C8B-B14F-4D97-AF65-F5344CB8AC3E}">
        <p14:creationId xmlns:p14="http://schemas.microsoft.com/office/powerpoint/2010/main" val="1996632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9"/>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内容占位符 5"/>
          <p:cNvSpPr>
            <a:spLocks noGrp="1"/>
          </p:cNvSpPr>
          <p:nvPr>
            <p:ph idx="1"/>
          </p:nvPr>
        </p:nvSpPr>
        <p:spPr>
          <a:xfrm>
            <a:off x="360854" y="746120"/>
            <a:ext cx="11485848" cy="1130246"/>
          </a:xfrm>
        </p:spPr>
        <p:txBody>
          <a:bodyPr/>
          <a:lstStyle/>
          <a:p>
            <a:pPr hangingPunct="0">
              <a:spcAft>
                <a:spcPts val="0"/>
              </a:spcAft>
              <a:tabLst>
                <a:tab pos="639127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若使折射光线在圆弧面上恰好发生全反射，求平行于</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的单色光在</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面上的入射点需沿</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面向上移动的距离</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wla645.jpg" descr="id:2147493230;FounderCES"/>
          <p:cNvPicPr/>
          <p:nvPr/>
        </p:nvPicPr>
        <p:blipFill>
          <a:blip r:embed="rId2"/>
          <a:stretch>
            <a:fillRect/>
          </a:stretch>
        </p:blipFill>
        <p:spPr>
          <a:xfrm>
            <a:off x="5807174" y="1484784"/>
            <a:ext cx="2376264" cy="2275940"/>
          </a:xfrm>
          <a:prstGeom prst="rect">
            <a:avLst/>
          </a:prstGeom>
        </p:spPr>
      </p:pic>
      <p:pic>
        <p:nvPicPr>
          <p:cNvPr id="8" name="24答案.eps" descr="id:2147493251;FounderCES"/>
          <p:cNvPicPr/>
          <p:nvPr/>
        </p:nvPicPr>
        <p:blipFill>
          <a:blip r:embed="rId3"/>
          <a:stretch>
            <a:fillRect/>
          </a:stretch>
        </p:blipFill>
        <p:spPr>
          <a:xfrm>
            <a:off x="495841" y="2132856"/>
            <a:ext cx="918845" cy="327660"/>
          </a:xfrm>
          <a:prstGeom prst="rect">
            <a:avLst/>
          </a:prstGeom>
        </p:spPr>
      </p:pic>
      <mc:AlternateContent xmlns:mc="http://schemas.openxmlformats.org/markup-compatibility/2006" xmlns:a14="http://schemas.microsoft.com/office/drawing/2010/main">
        <mc:Choice Requires="a14">
          <p:sp>
            <p:nvSpPr>
              <p:cNvPr id="10" name="矩形 9"/>
              <p:cNvSpPr/>
              <p:nvPr/>
            </p:nvSpPr>
            <p:spPr>
              <a:xfrm>
                <a:off x="1486694" y="1988840"/>
                <a:ext cx="970202" cy="686406"/>
              </a:xfrm>
              <a:prstGeom prst="rect">
                <a:avLst/>
              </a:prstGeom>
            </p:spPr>
            <p:txBody>
              <a:bodyPr wrap="none">
                <a:spAutoFit/>
              </a:bodyPr>
              <a:lstStyle/>
              <a:p>
                <a14:m>
                  <m:oMath xmlns:m="http://schemas.openxmlformats.org/officeDocument/2006/math">
                    <m:f>
                      <m:fPr>
                        <m:ctrlPr>
                          <a:rPr lang="zh-CN" altLang="zh-CN" sz="2400" i="1" smtClean="0">
                            <a:solidFill>
                              <a:schemeClr val="tx1"/>
                            </a:solidFill>
                            <a:latin typeface="Cambria Math" panose="02040503050406030204" pitchFamily="18" charset="0"/>
                            <a:ea typeface="Cambria Math" panose="02040503050406030204" pitchFamily="18" charset="0"/>
                          </a:rPr>
                        </m:ctrlPr>
                      </m:fPr>
                      <m:num>
                        <m:r>
                          <a:rPr lang="en-US" altLang="zh-CN" sz="2400" i="1">
                            <a:solidFill>
                              <a:schemeClr val="tx1"/>
                            </a:solidFill>
                            <a:latin typeface="Cambria Math" panose="02040503050406030204" pitchFamily="18" charset="0"/>
                            <a:cs typeface="Times New Roman" panose="02020603050405020304" pitchFamily="18" charset="0"/>
                          </a:rPr>
                          <m:t>𝟐</m:t>
                        </m:r>
                        <m:r>
                          <a:rPr lang="en-US" altLang="zh-CN" sz="2400" b="1" i="1" smtClean="0">
                            <a:solidFill>
                              <a:schemeClr val="tx1"/>
                            </a:solidFill>
                            <a:latin typeface="Cambria Math" panose="02040503050406030204" pitchFamily="18" charset="0"/>
                            <a:cs typeface="Times New Roman" panose="02020603050405020304" pitchFamily="18" charset="0"/>
                          </a:rPr>
                          <m:t>−</m:t>
                        </m:r>
                        <m:rad>
                          <m:radPr>
                            <m:degHide m:val="on"/>
                            <m:ctrlPr>
                              <a:rPr lang="zh-CN" altLang="zh-CN" sz="2400" i="1">
                                <a:solidFill>
                                  <a:schemeClr val="tx1"/>
                                </a:solidFill>
                                <a:latin typeface="Cambria Math" panose="02040503050406030204" pitchFamily="18" charset="0"/>
                                <a:ea typeface="Cambria Math" panose="02040503050406030204" pitchFamily="18" charset="0"/>
                              </a:rPr>
                            </m:ctrlPr>
                          </m:radPr>
                          <m:deg/>
                          <m:e>
                            <m:r>
                              <a:rPr lang="en-US" altLang="zh-CN" sz="2400" i="1">
                                <a:solidFill>
                                  <a:schemeClr val="tx1"/>
                                </a:solidFill>
                                <a:latin typeface="Cambria Math" panose="02040503050406030204" pitchFamily="18" charset="0"/>
                                <a:cs typeface="Times New Roman" panose="02020603050405020304" pitchFamily="18" charset="0"/>
                              </a:rPr>
                              <m:t>𝟑</m:t>
                            </m:r>
                          </m:e>
                        </m:rad>
                      </m:num>
                      <m:den>
                        <m:r>
                          <a:rPr lang="en-US" altLang="zh-CN" sz="2400" i="1">
                            <a:solidFill>
                              <a:schemeClr val="tx1"/>
                            </a:solidFill>
                            <a:latin typeface="Cambria Math" panose="02040503050406030204" pitchFamily="18" charset="0"/>
                            <a:cs typeface="Times New Roman" panose="02020603050405020304" pitchFamily="18" charset="0"/>
                          </a:rPr>
                          <m:t>𝟑</m:t>
                        </m:r>
                      </m:den>
                    </m:f>
                  </m:oMath>
                </a14:m>
                <a:r>
                  <a:rPr lang="en-US" altLang="zh-CN" sz="2400" i="1">
                    <a:solidFill>
                      <a:schemeClr val="tx1"/>
                    </a:solidFill>
                  </a:rPr>
                  <a:t>R</a:t>
                </a:r>
                <a:endParaRPr lang="zh-CN" altLang="en-US">
                  <a:solidFill>
                    <a:schemeClr val="tx1"/>
                  </a:solidFill>
                </a:endParaRPr>
              </a:p>
            </p:txBody>
          </p:sp>
        </mc:Choice>
        <mc:Fallback xmlns="">
          <p:sp>
            <p:nvSpPr>
              <p:cNvPr id="10" name="矩形 9"/>
              <p:cNvSpPr>
                <a:spLocks noRot="1" noChangeAspect="1" noMove="1" noResize="1" noEditPoints="1" noAdjustHandles="1" noChangeArrowheads="1" noChangeShapeType="1" noTextEdit="1"/>
              </p:cNvSpPr>
              <p:nvPr/>
            </p:nvSpPr>
            <p:spPr>
              <a:xfrm>
                <a:off x="1486694" y="1988840"/>
                <a:ext cx="970202" cy="686406"/>
              </a:xfrm>
              <a:prstGeom prst="rect">
                <a:avLst/>
              </a:prstGeom>
              <a:blipFill>
                <a:blip r:embed="rId4"/>
                <a:stretch>
                  <a:fillRect r="-8176" b="-7080"/>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41905067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56783"/>
                <a:ext cx="11485848" cy="5254131"/>
              </a:xfrm>
            </p:spPr>
            <p:txBody>
              <a:bodyPr/>
              <a:lstStyle/>
              <a:p>
                <a:pPr hangingPunct="0">
                  <a:spcAft>
                    <a:spcPts val="0"/>
                  </a:spcAft>
                  <a:tabLst>
                    <a:tab pos="6391275" algn="l"/>
                  </a:tabLs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光</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路图如答图所示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令</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光在</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点恰好发生全反射</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则有</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sin</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𝒏</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e>
                        </m:rad>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120</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由正弦定理有</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bar>
                              <m:barPr>
                                <m:pos m:val="top"/>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𝑶𝑶</m:t>
                                </m:r>
                              </m:e>
                            </m:ba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𝐬𝐢𝐧</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𝑪</m:t>
                        </m:r>
                      </m:den>
                    </m:f>
                  </m:oMath>
                </a14:m>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𝑹</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𝐬𝐢𝐧</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𝟏𝟐𝟎</m:t>
                        </m:r>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解得</a:t>
                </a:r>
                <a14:m>
                  <m:oMath xmlns:m="http://schemas.openxmlformats.org/officeDocument/2006/math">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bar>
                          <m:barPr>
                            <m:pos m:val="top"/>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𝑶𝑶</m:t>
                            </m:r>
                          </m:e>
                        </m:ba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𝑹</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den>
                    </m:f>
                  </m:oMath>
                </a14:m>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宋体" panose="02010600030101010101" pitchFamily="2" charset="-122"/>
                    <a:ea typeface="宋体" panose="02010600030101010101" pitchFamily="2" charset="-122"/>
                    <a:cs typeface="Cambria Math" panose="020405030504060302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是等腰三角形</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a:t>
                </a:r>
                <a14:m>
                  <m:oMath xmlns:m="http://schemas.openxmlformats.org/officeDocument/2006/math">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bar>
                          <m:barPr>
                            <m:pos m:val="top"/>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𝑶𝑶</m:t>
                            </m:r>
                          </m:e>
                        </m:ba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Sub>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e>
                        </m:rad>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𝑹</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所以入射点沿</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面向上移动的距离</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bar>
                          <m:barPr>
                            <m:pos m:val="top"/>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𝑶𝑶</m:t>
                            </m:r>
                          </m:e>
                        </m:ba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bar>
                          <m:barPr>
                            <m:pos m:val="top"/>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𝑶𝑶</m:t>
                            </m:r>
                          </m:e>
                        </m:ba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Sub>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e>
                        </m:rad>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den>
                    </m:f>
                  </m:oMath>
                </a14:m>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Grp="1" noRot="1" noChangeAspect="1" noMove="1" noResize="1" noEditPoints="1" noAdjustHandles="1" noChangeArrowheads="1" noChangeShapeType="1" noTextEdit="1"/>
              </p:cNvSpPr>
              <p:nvPr>
                <p:ph idx="1"/>
              </p:nvPr>
            </p:nvSpPr>
            <p:spPr>
              <a:xfrm>
                <a:off x="360854" y="756783"/>
                <a:ext cx="11485848" cy="5254131"/>
              </a:xfrm>
              <a:blipFill>
                <a:blip r:embed="rId2"/>
                <a:stretch>
                  <a:fillRect l="-796" b="-116"/>
                </a:stretch>
              </a:blipFill>
            </p:spPr>
            <p:txBody>
              <a:bodyPr/>
              <a:lstStyle/>
              <a:p>
                <a:r>
                  <a:rPr lang="zh-CN" altLang="en-US">
                    <a:noFill/>
                  </a:rPr>
                  <a:t> </a:t>
                </a:r>
              </a:p>
            </p:txBody>
          </p:sp>
        </mc:Fallback>
      </mc:AlternateContent>
      <p:pic>
        <p:nvPicPr>
          <p:cNvPr id="3" name="24解析.eps" descr="id:2147493960;FounderCES"/>
          <p:cNvPicPr/>
          <p:nvPr/>
        </p:nvPicPr>
        <p:blipFill>
          <a:blip r:embed="rId3"/>
          <a:stretch>
            <a:fillRect/>
          </a:stretch>
        </p:blipFill>
        <p:spPr>
          <a:xfrm>
            <a:off x="478582" y="980728"/>
            <a:ext cx="808161" cy="288032"/>
          </a:xfrm>
          <a:prstGeom prst="rect">
            <a:avLst/>
          </a:prstGeom>
        </p:spPr>
      </p:pic>
      <p:pic>
        <p:nvPicPr>
          <p:cNvPr id="4" name="wld033.jpg" descr="id:2147493244;FounderCES"/>
          <p:cNvPicPr/>
          <p:nvPr/>
        </p:nvPicPr>
        <p:blipFill>
          <a:blip r:embed="rId4"/>
          <a:stretch>
            <a:fillRect/>
          </a:stretch>
        </p:blipFill>
        <p:spPr>
          <a:xfrm>
            <a:off x="5807174" y="1052736"/>
            <a:ext cx="2473875" cy="2369334"/>
          </a:xfrm>
          <a:prstGeom prst="rect">
            <a:avLst/>
          </a:prstGeom>
        </p:spPr>
      </p:pic>
    </p:spTree>
    <p:extLst>
      <p:ext uri="{BB962C8B-B14F-4D97-AF65-F5344CB8AC3E}">
        <p14:creationId xmlns:p14="http://schemas.microsoft.com/office/powerpoint/2010/main" val="136534399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stretch>
            <a:fillRect/>
          </a:stretch>
        </p:blipFill>
        <p:spPr>
          <a:xfrm>
            <a:off x="334566" y="927201"/>
            <a:ext cx="11512136" cy="5310111"/>
          </a:xfrm>
          <a:prstGeom prst="rect">
            <a:avLst/>
          </a:prstGeom>
        </p:spPr>
      </p:pic>
      <p:pic>
        <p:nvPicPr>
          <p:cNvPr id="3" name="名师点拨.eps" descr="id:2147493889;FounderCES"/>
          <p:cNvPicPr/>
          <p:nvPr/>
        </p:nvPicPr>
        <p:blipFill>
          <a:blip r:embed="rId3"/>
          <a:stretch>
            <a:fillRect/>
          </a:stretch>
        </p:blipFill>
        <p:spPr>
          <a:xfrm>
            <a:off x="406574" y="1000848"/>
            <a:ext cx="1993265" cy="465455"/>
          </a:xfrm>
          <a:prstGeom prst="rect">
            <a:avLst/>
          </a:prstGeom>
        </p:spPr>
      </p:pic>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982860"/>
                <a:ext cx="11485848" cy="5254452"/>
              </a:xfrm>
            </p:spPr>
            <p:txBody>
              <a:bodyPr/>
              <a:lstStyle/>
              <a:p>
                <a:pPr hangingPunct="0">
                  <a:spcAft>
                    <a:spcPts val="0"/>
                  </a:spcAft>
                  <a:tabLst>
                    <a:tab pos="6391275"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解决全反射问题的思路</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确定光是由光疏介质进入光密介质还是由光密介质进入光疏介质</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若光由光密介质进入空气</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则根据</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sin</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𝒏</m:t>
                        </m:r>
                      </m:den>
                    </m:f>
                  </m:oMath>
                </a14:m>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确定临界角</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看是否发生全反射</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根据题设条件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画出入射角等于临界角的</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临界光路</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结合几何关系、三角函数、反射定律等判断推理、动态分析或定量计算</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全反射问题中光线范围的确定</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求光线照射的范围时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关键是找出临界光线</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如果发生全反射</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刚好能发生全反射时的光线就是临界光线</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确定临界光线的关键是确定光线在什么位置时入射角等于临界角</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982860"/>
                <a:ext cx="11485848" cy="5254452"/>
              </a:xfrm>
              <a:blipFill>
                <a:blip r:embed="rId4"/>
                <a:stretch>
                  <a:fillRect l="-796" r="-849" b="-1392"/>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181209674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1412776"/>
            <a:ext cx="11485848" cy="2308324"/>
          </a:xfrm>
        </p:spPr>
        <p:txBody>
          <a:bodyPr/>
          <a:lstStyle/>
          <a:p>
            <a:pPr hangingPunct="0">
              <a:spcAft>
                <a:spcPts val="0"/>
              </a:spcAft>
              <a:tabLst>
                <a:tab pos="6391275" algn="l"/>
              </a:tabLst>
            </a:pPr>
            <a:r>
              <a:rPr lang="en-US"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光</a:t>
            </a:r>
            <a:r>
              <a:rPr lang="zh-CN" altLang="zh-CN" b="1">
                <a:solidFill>
                  <a:srgbClr val="00A451"/>
                </a:solidFill>
                <a:latin typeface="Times New Roman" panose="02020603050405020304" pitchFamily="18" charset="0"/>
                <a:ea typeface="黑体" panose="02010609060101010101" pitchFamily="49" charset="-122"/>
                <a:cs typeface="Times New Roman" panose="02020603050405020304" pitchFamily="18" charset="0"/>
              </a:rPr>
              <a:t>在棱镜中的色散问题</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对光的颜色的理解</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1825" hangingPunct="0">
              <a:spcAft>
                <a:spcPts val="0"/>
              </a:spcAft>
              <a:tabLst>
                <a:tab pos="639127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光的颜色由光的频率决定</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不同颜色的光，频率不同，在同种介质中传播时波长不同，波速不同，光由一种介质进入另一种介质时，</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频率不变</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，故光的颜色不变</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24情境通.eps" descr="id:2147493265;FounderCES"/>
          <p:cNvPicPr/>
          <p:nvPr/>
        </p:nvPicPr>
        <p:blipFill>
          <a:blip r:embed="rId2"/>
          <a:stretch>
            <a:fillRect/>
          </a:stretch>
        </p:blipFill>
        <p:spPr>
          <a:xfrm>
            <a:off x="3502918" y="764704"/>
            <a:ext cx="5498112" cy="556904"/>
          </a:xfrm>
          <a:prstGeom prst="rect">
            <a:avLst/>
          </a:prstGeom>
        </p:spPr>
      </p:pic>
      <p:pic>
        <p:nvPicPr>
          <p:cNvPr id="6" name="情境.eps" descr="id:2147493272;FounderCES"/>
          <p:cNvPicPr/>
          <p:nvPr/>
        </p:nvPicPr>
        <p:blipFill>
          <a:blip r:embed="rId3"/>
          <a:stretch>
            <a:fillRect/>
          </a:stretch>
        </p:blipFill>
        <p:spPr>
          <a:xfrm>
            <a:off x="533338" y="1556792"/>
            <a:ext cx="839319" cy="379472"/>
          </a:xfrm>
          <a:prstGeom prst="rect">
            <a:avLst/>
          </a:prstGeom>
        </p:spPr>
      </p:pic>
    </p:spTree>
    <p:extLst>
      <p:ext uri="{BB962C8B-B14F-4D97-AF65-F5344CB8AC3E}">
        <p14:creationId xmlns:p14="http://schemas.microsoft.com/office/powerpoint/2010/main" val="399586145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76248"/>
          </a:xfrm>
        </p:spPr>
        <p:txBody>
          <a:bodyPr/>
          <a:lstStyle/>
          <a:p>
            <a:pPr hangingPunct="0">
              <a:spcAft>
                <a:spcPts val="0"/>
              </a:spcAft>
              <a:tabLst>
                <a:tab pos="639127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色光特性比较</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4" name="表格 3"/>
          <p:cNvGraphicFramePr>
            <a:graphicFrameLocks noGrp="1"/>
          </p:cNvGraphicFramePr>
          <p:nvPr>
            <p:extLst>
              <p:ext uri="{D42A27DB-BD31-4B8C-83A1-F6EECF244321}">
                <p14:modId xmlns:p14="http://schemas.microsoft.com/office/powerpoint/2010/main" val="1119589314"/>
              </p:ext>
            </p:extLst>
          </p:nvPr>
        </p:nvGraphicFramePr>
        <p:xfrm>
          <a:off x="478582" y="1412776"/>
          <a:ext cx="11305256" cy="4389120"/>
        </p:xfrm>
        <a:graphic>
          <a:graphicData uri="http://schemas.openxmlformats.org/drawingml/2006/table">
            <a:tbl>
              <a:tblPr firstRow="1" firstCol="1" bandRow="1"/>
              <a:tblGrid>
                <a:gridCol w="6007613">
                  <a:extLst>
                    <a:ext uri="{9D8B030D-6E8A-4147-A177-3AD203B41FA5}">
                      <a16:colId xmlns:a16="http://schemas.microsoft.com/office/drawing/2014/main" val="2927275404"/>
                    </a:ext>
                  </a:extLst>
                </a:gridCol>
                <a:gridCol w="5297643">
                  <a:extLst>
                    <a:ext uri="{9D8B030D-6E8A-4147-A177-3AD203B41FA5}">
                      <a16:colId xmlns:a16="http://schemas.microsoft.com/office/drawing/2014/main" val="1641734214"/>
                    </a:ext>
                  </a:extLst>
                </a:gridCol>
              </a:tblGrid>
              <a:tr h="0">
                <a:tc>
                  <a:txBody>
                    <a:bodyPr/>
                    <a:lstStyle/>
                    <a:p>
                      <a:pPr algn="ctr" hangingPunct="0">
                        <a:lnSpc>
                          <a:spcPct val="150000"/>
                        </a:lnSpc>
                        <a:spcAft>
                          <a:spcPts val="0"/>
                        </a:spcAft>
                        <a:tabLst>
                          <a:tab pos="639127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各种色光</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39127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红橙黄绿蓝靛紫</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205016195"/>
                  </a:ext>
                </a:extLst>
              </a:tr>
              <a:tr h="0">
                <a:tc>
                  <a:txBody>
                    <a:bodyPr/>
                    <a:lstStyle/>
                    <a:p>
                      <a:pPr algn="ctr" hangingPunct="0">
                        <a:lnSpc>
                          <a:spcPct val="150000"/>
                        </a:lnSpc>
                        <a:spcAft>
                          <a:spcPts val="0"/>
                        </a:spcAft>
                        <a:tabLst>
                          <a:tab pos="639127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频率</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39127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小</a:t>
                      </a:r>
                      <a:r>
                        <a:rPr lang="en-US" sz="2400" b="1">
                          <a:solidFill>
                            <a:srgbClr val="000000"/>
                          </a:solidFill>
                          <a:effectLst/>
                          <a:latin typeface="+mj-ea"/>
                          <a:ea typeface="+mj-ea"/>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大</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8487536"/>
                  </a:ext>
                </a:extLst>
              </a:tr>
              <a:tr h="0">
                <a:tc>
                  <a:txBody>
                    <a:bodyPr/>
                    <a:lstStyle/>
                    <a:p>
                      <a:pPr algn="ctr" hangingPunct="0">
                        <a:lnSpc>
                          <a:spcPct val="150000"/>
                        </a:lnSpc>
                        <a:spcAft>
                          <a:spcPts val="0"/>
                        </a:spcAft>
                        <a:tabLst>
                          <a:tab pos="639127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波长</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391275" algn="l"/>
                        </a:tabLst>
                      </a:pP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长</a:t>
                      </a:r>
                      <a:r>
                        <a:rPr lang="en-US" altLang="zh-CN" sz="2400" b="1" kern="1200" smtClean="0">
                          <a:solidFill>
                            <a:srgbClr val="000000"/>
                          </a:solidFill>
                          <a:effectLst/>
                          <a:latin typeface="+mj-ea"/>
                          <a:ea typeface="+mn-ea"/>
                          <a:cs typeface="Times New Roman" panose="02020603050405020304" pitchFamily="18" charset="0"/>
                        </a:rPr>
                        <a:t>→</a:t>
                      </a: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短</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059161922"/>
                  </a:ext>
                </a:extLst>
              </a:tr>
              <a:tr h="0">
                <a:tc>
                  <a:txBody>
                    <a:bodyPr/>
                    <a:lstStyle/>
                    <a:p>
                      <a:pPr algn="ctr" hangingPunct="0">
                        <a:lnSpc>
                          <a:spcPct val="150000"/>
                        </a:lnSpc>
                        <a:spcAft>
                          <a:spcPts val="0"/>
                        </a:spcAft>
                        <a:tabLst>
                          <a:tab pos="639127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临界角</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同种介质中</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391275" algn="l"/>
                        </a:tabLst>
                      </a:pP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大</a:t>
                      </a:r>
                      <a:r>
                        <a:rPr lang="en-US" altLang="zh-CN" sz="2400" b="1" kern="1200" smtClean="0">
                          <a:solidFill>
                            <a:srgbClr val="000000"/>
                          </a:solidFill>
                          <a:effectLst/>
                          <a:latin typeface="+mj-ea"/>
                          <a:ea typeface="+mn-ea"/>
                          <a:cs typeface="Times New Roman" panose="02020603050405020304" pitchFamily="18" charset="0"/>
                        </a:rPr>
                        <a:t>→</a:t>
                      </a: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小</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787953679"/>
                  </a:ext>
                </a:extLst>
              </a:tr>
              <a:tr h="0">
                <a:tc>
                  <a:txBody>
                    <a:bodyPr/>
                    <a:lstStyle/>
                    <a:p>
                      <a:pPr algn="ctr" hangingPunct="0">
                        <a:lnSpc>
                          <a:spcPct val="150000"/>
                        </a:lnSpc>
                        <a:spcAft>
                          <a:spcPts val="0"/>
                        </a:spcAft>
                        <a:tabLst>
                          <a:tab pos="639127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折射率</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391275" algn="l"/>
                        </a:tabLst>
                      </a:pP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小</a:t>
                      </a:r>
                      <a:r>
                        <a:rPr lang="en-US" altLang="zh-CN" sz="2400" b="1" kern="1200" smtClean="0">
                          <a:solidFill>
                            <a:srgbClr val="000000"/>
                          </a:solidFill>
                          <a:effectLst/>
                          <a:latin typeface="+mj-ea"/>
                          <a:ea typeface="+mn-ea"/>
                          <a:cs typeface="Times New Roman" panose="02020603050405020304" pitchFamily="18" charset="0"/>
                        </a:rPr>
                        <a:t>→</a:t>
                      </a: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大</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2010241060"/>
                  </a:ext>
                </a:extLst>
              </a:tr>
              <a:tr h="0">
                <a:tc>
                  <a:txBody>
                    <a:bodyPr/>
                    <a:lstStyle/>
                    <a:p>
                      <a:pPr algn="ctr" hangingPunct="0">
                        <a:lnSpc>
                          <a:spcPct val="150000"/>
                        </a:lnSpc>
                        <a:spcAft>
                          <a:spcPts val="0"/>
                        </a:spcAft>
                        <a:tabLst>
                          <a:tab pos="639127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波速</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真空中</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39127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不变</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en-US" sz="2400" b="1" smtClean="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a:t>
                      </a:r>
                      <a:r>
                        <a:rPr lang="en-US" sz="2400" b="1" baseline="300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8  </a:t>
                      </a:r>
                      <a:r>
                        <a:rPr lang="en-US"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m/s</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660614477"/>
                  </a:ext>
                </a:extLst>
              </a:tr>
              <a:tr h="0">
                <a:tc>
                  <a:txBody>
                    <a:bodyPr/>
                    <a:lstStyle/>
                    <a:p>
                      <a:pPr algn="ctr" hangingPunct="0">
                        <a:lnSpc>
                          <a:spcPct val="150000"/>
                        </a:lnSpc>
                        <a:spcAft>
                          <a:spcPts val="0"/>
                        </a:spcAft>
                        <a:tabLst>
                          <a:tab pos="639127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波速</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介质中</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391275" algn="l"/>
                        </a:tabLst>
                      </a:pP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大</a:t>
                      </a:r>
                      <a:r>
                        <a:rPr lang="en-US" altLang="zh-CN" sz="2400" b="1" kern="1200" smtClean="0">
                          <a:solidFill>
                            <a:srgbClr val="000000"/>
                          </a:solidFill>
                          <a:effectLst/>
                          <a:latin typeface="+mj-ea"/>
                          <a:ea typeface="+mn-ea"/>
                          <a:cs typeface="Times New Roman" panose="02020603050405020304" pitchFamily="18" charset="0"/>
                        </a:rPr>
                        <a:t>→</a:t>
                      </a: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小</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864855054"/>
                  </a:ext>
                </a:extLst>
              </a:tr>
              <a:tr h="0">
                <a:tc>
                  <a:txBody>
                    <a:bodyPr/>
                    <a:lstStyle/>
                    <a:p>
                      <a:pPr algn="ctr" hangingPunct="0">
                        <a:lnSpc>
                          <a:spcPct val="150000"/>
                        </a:lnSpc>
                        <a:spcAft>
                          <a:spcPts val="0"/>
                        </a:spcAft>
                        <a:tabLst>
                          <a:tab pos="639127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经三棱镜折射时偏向角大小</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391275" algn="l"/>
                        </a:tabLst>
                      </a:pP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小</a:t>
                      </a:r>
                      <a:r>
                        <a:rPr lang="en-US" altLang="zh-CN" sz="2400" b="1" kern="1200" smtClean="0">
                          <a:solidFill>
                            <a:srgbClr val="000000"/>
                          </a:solidFill>
                          <a:effectLst/>
                          <a:latin typeface="+mj-ea"/>
                          <a:ea typeface="+mn-ea"/>
                          <a:cs typeface="Times New Roman" panose="02020603050405020304" pitchFamily="18" charset="0"/>
                        </a:rPr>
                        <a:t>→</a:t>
                      </a: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大</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2868146983"/>
                  </a:ext>
                </a:extLst>
              </a:tr>
            </a:tbl>
          </a:graphicData>
        </a:graphic>
      </p:graphicFrame>
    </p:spTree>
    <p:extLst>
      <p:ext uri="{BB962C8B-B14F-4D97-AF65-F5344CB8AC3E}">
        <p14:creationId xmlns:p14="http://schemas.microsoft.com/office/powerpoint/2010/main" val="245194773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862322"/>
          </a:xfrm>
        </p:spPr>
        <p:txBody>
          <a:bodyPr/>
          <a:lstStyle/>
          <a:p>
            <a:pPr hangingPunct="0">
              <a:spcAft>
                <a:spcPts val="0"/>
              </a:spcAft>
              <a:tabLst>
                <a:tab pos="639127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光疏介质和光密介质</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715963" hangingPunct="0">
              <a:spcAft>
                <a:spcPts val="0"/>
              </a:spcAft>
              <a:tabLst>
                <a:tab pos="639127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对两种不同的介质，折射率较小的介质称为光疏介质，折射率较大的介质称为光密介质</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发生全反射的条件</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光由光密介质射入光疏介质，且入射角大于等于临界角</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35852269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hangingPunct="0">
              <a:spcAft>
                <a:spcPts val="0"/>
              </a:spcAft>
              <a:tabLst>
                <a:tab pos="639127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折射时的</a:t>
            </a:r>
            <a:r>
              <a:rPr lang="zh-CN"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色散</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715963" hangingPunct="0">
              <a:spcAft>
                <a:spcPts val="0"/>
              </a:spcAft>
              <a:tabLst>
                <a:tab pos="639127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如图所示，把射出棱镜的光线与入射光线方向的夹角叫作光通过棱镜的偏向角，实验表明，白光色散时，红光的偏向角最小，紫光的偏向角最大</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这说明玻璃对不同色光的折射率是不同的，对紫光的折射率最大，对红光的折射率最小</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白光经过三棱镜后，在光屏上呈现七色光带；若从棱镜的顶角向底边看，光带由红到紫依次排列，紫光最靠近底边</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xq43.jpg" descr="id:2147493287;FounderCES"/>
          <p:cNvPicPr/>
          <p:nvPr/>
        </p:nvPicPr>
        <p:blipFill>
          <a:blip r:embed="rId2"/>
          <a:stretch>
            <a:fillRect/>
          </a:stretch>
        </p:blipFill>
        <p:spPr>
          <a:xfrm>
            <a:off x="4583038" y="3645024"/>
            <a:ext cx="3314130" cy="2060848"/>
          </a:xfrm>
          <a:prstGeom prst="rect">
            <a:avLst/>
          </a:prstGeom>
        </p:spPr>
      </p:pic>
    </p:spTree>
    <p:extLst>
      <p:ext uri="{BB962C8B-B14F-4D97-AF65-F5344CB8AC3E}">
        <p14:creationId xmlns:p14="http://schemas.microsoft.com/office/powerpoint/2010/main" val="256055382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4689554"/>
              </a:xfrm>
            </p:spPr>
            <p:txBody>
              <a:bodyPr/>
              <a:lstStyle/>
              <a:p>
                <a:pPr hangingPunct="0">
                  <a:spcAft>
                    <a:spcPts val="0"/>
                  </a:spcAft>
                  <a:tabLst>
                    <a:tab pos="639127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光的色散现象能表明的问题</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715963" hangingPunct="0">
                  <a:spcAft>
                    <a:spcPts val="0"/>
                  </a:spcAft>
                  <a:tabLst>
                    <a:tab pos="639127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同一介质对不同色光的折射率不同，频率越高，折射率越大，七色光中红光的折射率最小，紫光的折射率最大</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715963" hangingPunct="0">
                  <a:spcAft>
                    <a:spcPts val="0"/>
                  </a:spcAft>
                  <a:tabLst>
                    <a:tab pos="639127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𝒄</m:t>
                        </m:r>
                      </m:num>
                      <m:den>
                        <m:r>
                          <m:rPr>
                            <m:nor/>
                          </m:rPr>
                          <a:rPr lang="en-US" altLang="zh-CN" b="1" i="1">
                            <a:latin typeface="Book Antiqua" panose="02040602050305030304" pitchFamily="18" charset="0"/>
                          </a:rPr>
                          <m:t>v</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可知，同一介质中各种色光的光速不同，红光对应的折射率最小，光速最大；而紫光对应的折射率最大，光速最小</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715963" hangingPunct="0">
                  <a:spcAft>
                    <a:spcPts val="0"/>
                  </a:spcAft>
                  <a:tabLst>
                    <a:tab pos="639127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光由一种介质进入另一种介质时，光的颜色不变，光速改变</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715963" hangingPunct="0">
                  <a:spcAft>
                    <a:spcPts val="0"/>
                  </a:spcAft>
                  <a:tabLst>
                    <a:tab pos="639127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光在</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介质中的传播速度与介质有关，与光的频率也有关，这一点与机械波是有区别的</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4689554"/>
              </a:xfrm>
              <a:blipFill>
                <a:blip r:embed="rId2"/>
                <a:stretch>
                  <a:fillRect l="-796" r="-849"/>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213045900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70318"/>
          </a:xfrm>
        </p:spPr>
        <p:txBody>
          <a:bodyPr/>
          <a:lstStyle/>
          <a:p>
            <a:pPr hangingPunct="0">
              <a:spcAft>
                <a:spcPts val="0"/>
              </a:spcAft>
              <a:tabLst>
                <a:tab pos="6391275"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白光</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通过三棱镜会发生色散现象，如图所示，一束白光通过玻璃三棱镜折射后，在光屏上得到一条彩色光带，</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分别是这条光带最上面和最下面的两条光线，关于这条彩色光带，下列说法正确的是</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光线</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为紫光</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光线</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为红光</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光线</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在玻璃中的传播速度最大</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光线</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的折射率最大</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在玻璃三棱镜中</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光线</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的波长小于光线</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的波长</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xq44.jpg" descr="id:2147493301;FounderCES"/>
          <p:cNvPicPr/>
          <p:nvPr/>
        </p:nvPicPr>
        <p:blipFill>
          <a:blip r:embed="rId2"/>
          <a:stretch>
            <a:fillRect/>
          </a:stretch>
        </p:blipFill>
        <p:spPr>
          <a:xfrm>
            <a:off x="7463358" y="2492896"/>
            <a:ext cx="2349920" cy="1944216"/>
          </a:xfrm>
          <a:prstGeom prst="rect">
            <a:avLst/>
          </a:prstGeom>
        </p:spPr>
      </p:pic>
      <p:pic>
        <p:nvPicPr>
          <p:cNvPr id="4" name="24典例.eps" descr="id:2147493294;FounderCES"/>
          <p:cNvPicPr/>
          <p:nvPr/>
        </p:nvPicPr>
        <p:blipFill>
          <a:blip r:embed="rId3"/>
          <a:stretch>
            <a:fillRect/>
          </a:stretch>
        </p:blipFill>
        <p:spPr>
          <a:xfrm>
            <a:off x="478582" y="908720"/>
            <a:ext cx="1231265" cy="396240"/>
          </a:xfrm>
          <a:prstGeom prst="rect">
            <a:avLst/>
          </a:prstGeom>
        </p:spPr>
      </p:pic>
      <p:pic>
        <p:nvPicPr>
          <p:cNvPr id="5" name="24答案.eps" descr="id:2147493315;FounderCES"/>
          <p:cNvPicPr/>
          <p:nvPr/>
        </p:nvPicPr>
        <p:blipFill>
          <a:blip r:embed="rId4"/>
          <a:stretch>
            <a:fillRect/>
          </a:stretch>
        </p:blipFill>
        <p:spPr>
          <a:xfrm>
            <a:off x="478582" y="4768274"/>
            <a:ext cx="798195" cy="284480"/>
          </a:xfrm>
          <a:prstGeom prst="rect">
            <a:avLst/>
          </a:prstGeom>
        </p:spPr>
      </p:pic>
      <p:sp>
        <p:nvSpPr>
          <p:cNvPr id="7" name="矩形 6"/>
          <p:cNvSpPr/>
          <p:nvPr/>
        </p:nvSpPr>
        <p:spPr>
          <a:xfrm>
            <a:off x="1342678" y="4696266"/>
            <a:ext cx="389850" cy="461665"/>
          </a:xfrm>
          <a:prstGeom prst="rect">
            <a:avLst/>
          </a:prstGeom>
        </p:spPr>
        <p:txBody>
          <a:bodyPr wrap="none">
            <a:spAutoFit/>
          </a:bodyPr>
          <a:lstStyle/>
          <a:p>
            <a:r>
              <a:rPr lang="en-US" altLang="zh-CN" sz="2400">
                <a:solidFill>
                  <a:srgbClr val="000000"/>
                </a:solidFill>
              </a:rPr>
              <a:t>B</a:t>
            </a:r>
            <a:endParaRPr lang="zh-CN" altLang="en-US"/>
          </a:p>
        </p:txBody>
      </p:sp>
    </p:spTree>
    <p:extLst>
      <p:ext uri="{BB962C8B-B14F-4D97-AF65-F5344CB8AC3E}">
        <p14:creationId xmlns:p14="http://schemas.microsoft.com/office/powerpoint/2010/main" val="11717398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64704"/>
                <a:ext cx="11485848" cy="2493183"/>
              </a:xfrm>
            </p:spPr>
            <p:txBody>
              <a:bodyPr/>
              <a:lstStyle/>
              <a:p>
                <a:pPr hangingPunct="0">
                  <a:spcAft>
                    <a:spcPts val="0"/>
                  </a:spcAft>
                  <a:tabLst>
                    <a:tab pos="6391275" algn="l"/>
                  </a:tabLs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白光经过三棱镜发生折射时红光的折射率最小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紫光的折射率最大可知</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光线</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是红光</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光线</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是紫光</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光线</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的折射率最小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𝒄</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𝒏</m:t>
                        </m:r>
                      </m:den>
                    </m:f>
                  </m:oMath>
                </a14:m>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可知光线</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的传播速度最大</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由于光线</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是红光</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光线</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是紫光</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红光的波长比紫光的波长长</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即在三棱镜中光线</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的波长大于光线</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的波长</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故选</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764704"/>
                <a:ext cx="11485848" cy="2493183"/>
              </a:xfrm>
              <a:blipFill>
                <a:blip r:embed="rId2"/>
                <a:stretch>
                  <a:fillRect l="-796" r="-849" b="-2200"/>
                </a:stretch>
              </a:blipFill>
            </p:spPr>
            <p:txBody>
              <a:bodyPr/>
              <a:lstStyle/>
              <a:p>
                <a:r>
                  <a:rPr lang="zh-CN" altLang="en-US">
                    <a:noFill/>
                  </a:rPr>
                  <a:t> </a:t>
                </a:r>
              </a:p>
            </p:txBody>
          </p:sp>
        </mc:Fallback>
      </mc:AlternateContent>
      <p:pic>
        <p:nvPicPr>
          <p:cNvPr id="3" name="24解析.eps" descr="id:2147493960;FounderCES"/>
          <p:cNvPicPr/>
          <p:nvPr/>
        </p:nvPicPr>
        <p:blipFill>
          <a:blip r:embed="rId3"/>
          <a:stretch>
            <a:fillRect/>
          </a:stretch>
        </p:blipFill>
        <p:spPr>
          <a:xfrm>
            <a:off x="478582" y="980728"/>
            <a:ext cx="808161" cy="288032"/>
          </a:xfrm>
          <a:prstGeom prst="rect">
            <a:avLst/>
          </a:prstGeom>
        </p:spPr>
      </p:pic>
      <p:pic>
        <p:nvPicPr>
          <p:cNvPr id="4" name="xq44.jpg" descr="id:2147493301;FounderCES"/>
          <p:cNvPicPr/>
          <p:nvPr/>
        </p:nvPicPr>
        <p:blipFill>
          <a:blip r:embed="rId4"/>
          <a:stretch>
            <a:fillRect/>
          </a:stretch>
        </p:blipFill>
        <p:spPr>
          <a:xfrm>
            <a:off x="5303118" y="3212976"/>
            <a:ext cx="2349920" cy="1944216"/>
          </a:xfrm>
          <a:prstGeom prst="rect">
            <a:avLst/>
          </a:prstGeom>
        </p:spPr>
      </p:pic>
    </p:spTree>
    <p:extLst>
      <p:ext uri="{BB962C8B-B14F-4D97-AF65-F5344CB8AC3E}">
        <p14:creationId xmlns:p14="http://schemas.microsoft.com/office/powerpoint/2010/main" val="100976146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stretch>
            <a:fillRect/>
          </a:stretch>
        </p:blipFill>
        <p:spPr>
          <a:xfrm>
            <a:off x="334566" y="908721"/>
            <a:ext cx="11512136" cy="2880320"/>
          </a:xfrm>
          <a:prstGeom prst="rect">
            <a:avLst/>
          </a:prstGeom>
        </p:spPr>
      </p:pic>
      <p:pic>
        <p:nvPicPr>
          <p:cNvPr id="3" name="名师点拨.eps" descr="id:2147493889;FounderCES"/>
          <p:cNvPicPr/>
          <p:nvPr/>
        </p:nvPicPr>
        <p:blipFill>
          <a:blip r:embed="rId3"/>
          <a:stretch>
            <a:fillRect/>
          </a:stretch>
        </p:blipFill>
        <p:spPr>
          <a:xfrm>
            <a:off x="406574" y="1000848"/>
            <a:ext cx="1993265" cy="465455"/>
          </a:xfrm>
          <a:prstGeom prst="rect">
            <a:avLst/>
          </a:prstGeom>
        </p:spPr>
      </p:pic>
      <p:sp>
        <p:nvSpPr>
          <p:cNvPr id="2" name="内容占位符 1"/>
          <p:cNvSpPr>
            <a:spLocks noGrp="1"/>
          </p:cNvSpPr>
          <p:nvPr>
            <p:ph idx="1"/>
          </p:nvPr>
        </p:nvSpPr>
        <p:spPr>
          <a:xfrm>
            <a:off x="360854" y="908720"/>
            <a:ext cx="11485848" cy="3349956"/>
          </a:xfrm>
        </p:spPr>
        <p:txBody>
          <a:bodyPr/>
          <a:lstStyle/>
          <a:p>
            <a:pPr hangingPunct="0">
              <a:spcAft>
                <a:spcPts val="0"/>
              </a:spcAft>
              <a:tabLst>
                <a:tab pos="6391275" algn="l"/>
              </a:tabLst>
            </a:pPr>
            <a:r>
              <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对</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光疏介质和光密介质的理解</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光疏介质和光密介质是相对而言的</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同一种介质到底是光疏介质还是光密介质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并非是绝对的</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若</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baseline="-2500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甲</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baseline="-2500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乙</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则甲是光密介质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乙是光疏介质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若</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baseline="-2500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甲</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baseline="-2500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丙</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则甲是光疏介质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丙是光密介质</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例如</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水晶</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ea typeface="宋体" panose="02010600030101010101" pitchFamily="2" charset="-122"/>
                <a:cs typeface="Times New Roman" panose="02020603050405020304" pitchFamily="18" charset="0"/>
              </a:rPr>
              <a:t>1.5</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相对于水</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ea typeface="宋体" panose="02010600030101010101" pitchFamily="2" charset="-122"/>
                <a:cs typeface="Times New Roman" panose="02020603050405020304" pitchFamily="18" charset="0"/>
              </a:rPr>
              <a:t>1.3</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是光密介质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而相对于金刚石</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ea typeface="宋体" panose="02010600030101010101" pitchFamily="2" charset="-122"/>
                <a:cs typeface="Times New Roman" panose="02020603050405020304" pitchFamily="18" charset="0"/>
              </a:rPr>
              <a:t>2.4</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则是光疏介质</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endParaRPr lang="zh-CN" altLang="en-US"/>
          </a:p>
        </p:txBody>
      </p:sp>
    </p:spTree>
    <p:extLst>
      <p:ext uri="{BB962C8B-B14F-4D97-AF65-F5344CB8AC3E}">
        <p14:creationId xmlns:p14="http://schemas.microsoft.com/office/powerpoint/2010/main" val="419465955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stretch>
            <a:fillRect/>
          </a:stretch>
        </p:blipFill>
        <p:spPr>
          <a:xfrm>
            <a:off x="334566" y="980729"/>
            <a:ext cx="11512136" cy="3024336"/>
          </a:xfrm>
          <a:prstGeom prst="rect">
            <a:avLst/>
          </a:prstGeom>
        </p:spPr>
      </p:pic>
      <p:sp>
        <p:nvSpPr>
          <p:cNvPr id="2" name="内容占位符 1"/>
          <p:cNvSpPr>
            <a:spLocks noGrp="1"/>
          </p:cNvSpPr>
          <p:nvPr>
            <p:ph idx="1"/>
          </p:nvPr>
        </p:nvSpPr>
        <p:spPr>
          <a:xfrm>
            <a:off x="360854" y="1052736"/>
            <a:ext cx="11485848" cy="579967"/>
          </a:xfrm>
        </p:spPr>
        <p:txBody>
          <a:bodyPr/>
          <a:lstStyle/>
          <a:p>
            <a:r>
              <a:rPr lang="en-US" altLang="zh-CN" smtClean="0"/>
              <a:t>                               </a:t>
            </a:r>
            <a:endParaRPr lang="zh-CN" altLang="en-US"/>
          </a:p>
        </p:txBody>
      </p:sp>
      <p:sp>
        <p:nvSpPr>
          <p:cNvPr id="6" name="内容占位符 1"/>
          <p:cNvSpPr txBox="1">
            <a:spLocks/>
          </p:cNvSpPr>
          <p:nvPr/>
        </p:nvSpPr>
        <p:spPr bwMode="auto">
          <a:xfrm>
            <a:off x="360854" y="1068809"/>
            <a:ext cx="11485848" cy="2792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6391275" algn="l"/>
              </a:tabLs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光在光密介质中的传播速度比在光疏介质中的传播速度小</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6391275" algn="l"/>
              </a:tabLs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光从光密介质进入光疏介质时</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折射角大于入射角</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反之</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光从光疏介质进入光密介质时</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折射角小于入射角</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6391275" algn="l"/>
              </a:tabLs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光疏和光密是相对介质的光学特性来说的</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并不指它的密度大小</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例如</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酒精的密度比水小</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但酒精和水相比</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酒精是光密介质</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水是光疏介质</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73567448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64704"/>
            <a:ext cx="11485848" cy="5008230"/>
          </a:xfrm>
        </p:spPr>
        <p:txBody>
          <a:bodyPr/>
          <a:lstStyle/>
          <a:p>
            <a:pPr hangingPunct="0">
              <a:spcAft>
                <a:spcPts val="0"/>
              </a:spcAft>
              <a:tabLst>
                <a:tab pos="6391275" algn="l"/>
              </a:tabLst>
            </a:pPr>
            <a:r>
              <a:rPr lang="en-US"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全反射</a:t>
            </a:r>
            <a:r>
              <a:rPr lang="zh-CN" altLang="zh-CN" b="1">
                <a:solidFill>
                  <a:srgbClr val="00A451"/>
                </a:solidFill>
                <a:latin typeface="Times New Roman" panose="02020603050405020304" pitchFamily="18" charset="0"/>
                <a:ea typeface="黑体" panose="02010609060101010101" pitchFamily="49" charset="-122"/>
                <a:cs typeface="Times New Roman" panose="02020603050405020304" pitchFamily="18" charset="0"/>
              </a:rPr>
              <a:t>现象</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自然界中的全反射现象</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荒漠中的蜃景，夏天公路远处像被水淋过等</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全反射棱镜</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用玻璃制成的截面为</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等腰直角三角形</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的棱镜</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当光垂直于它的一个界面射入后，会在其内部发生全反射</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全反射棱镜比平面镜的反射率高，几乎可达</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应用：对于精密的光学仪器，如潜望镜、望远镜、显微镜等，就需要用全反射棱镜代替平面镜，以消除多余的像</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知识点2.eps" descr="id:2147493896;FounderCES"/>
          <p:cNvPicPr/>
          <p:nvPr/>
        </p:nvPicPr>
        <p:blipFill>
          <a:blip r:embed="rId2"/>
          <a:stretch>
            <a:fillRect/>
          </a:stretch>
        </p:blipFill>
        <p:spPr>
          <a:xfrm>
            <a:off x="576879" y="909199"/>
            <a:ext cx="1413871" cy="375988"/>
          </a:xfrm>
          <a:prstGeom prst="rect">
            <a:avLst/>
          </a:prstGeom>
        </p:spPr>
      </p:pic>
    </p:spTree>
    <p:extLst>
      <p:ext uri="{BB962C8B-B14F-4D97-AF65-F5344CB8AC3E}">
        <p14:creationId xmlns:p14="http://schemas.microsoft.com/office/powerpoint/2010/main" val="367342524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64704"/>
            <a:ext cx="11485848" cy="4524315"/>
          </a:xfrm>
        </p:spPr>
        <p:txBody>
          <a:bodyPr/>
          <a:lstStyle/>
          <a:p>
            <a:pPr hangingPunct="0">
              <a:spcAft>
                <a:spcPts val="0"/>
              </a:spcAft>
              <a:tabLst>
                <a:tab pos="6391275" algn="l"/>
              </a:tabLst>
            </a:pPr>
            <a:r>
              <a:rPr lang="en-US"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光导纤维</a:t>
            </a:r>
            <a:r>
              <a:rPr lang="zh-CN" altLang="zh-CN" b="1">
                <a:solidFill>
                  <a:srgbClr val="00A451"/>
                </a:solidFill>
                <a:latin typeface="Times New Roman" panose="02020603050405020304" pitchFamily="18" charset="0"/>
                <a:ea typeface="黑体" panose="02010609060101010101" pitchFamily="49" charset="-122"/>
                <a:cs typeface="Times New Roman" panose="02020603050405020304" pitchFamily="18" charset="0"/>
              </a:rPr>
              <a:t>的工作原理</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光导纤维</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715963" hangingPunct="0">
              <a:spcAft>
                <a:spcPts val="0"/>
              </a:spcAft>
              <a:tabLst>
                <a:tab pos="639127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把石英玻璃拉成直径几微米到几十微米的细丝，再包上折射率比它小的材料，就制成了光导纤维，简称光纤</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工作原理</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715963" hangingPunct="0">
              <a:spcAft>
                <a:spcPts val="0"/>
              </a:spcAft>
              <a:tabLst>
                <a:tab pos="639127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光纤一般由折射率较高的玻璃内芯和折射率较低的外层透明介质组成</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光在光纤内传播时，由光密介质</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入射到光疏介质</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，若入射角</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，光会在光纤内不断发生全反射</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光束在光纤中从一端传到另一端，不会在中途漏射出来</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知识点3.eps" descr="id:2147493903;FounderCES"/>
          <p:cNvPicPr/>
          <p:nvPr/>
        </p:nvPicPr>
        <p:blipFill>
          <a:blip r:embed="rId2"/>
          <a:stretch>
            <a:fillRect/>
          </a:stretch>
        </p:blipFill>
        <p:spPr>
          <a:xfrm>
            <a:off x="360854" y="898133"/>
            <a:ext cx="1426973" cy="379472"/>
          </a:xfrm>
          <a:prstGeom prst="rect">
            <a:avLst/>
          </a:prstGeom>
        </p:spPr>
      </p:pic>
      <p:pic>
        <p:nvPicPr>
          <p:cNvPr id="4" name="xq34.jpg" descr="id:2147493039;FounderCES"/>
          <p:cNvPicPr/>
          <p:nvPr/>
        </p:nvPicPr>
        <p:blipFill>
          <a:blip r:embed="rId3"/>
          <a:stretch>
            <a:fillRect/>
          </a:stretch>
        </p:blipFill>
        <p:spPr>
          <a:xfrm>
            <a:off x="5087094" y="5301208"/>
            <a:ext cx="2584524" cy="1224136"/>
          </a:xfrm>
          <a:prstGeom prst="rect">
            <a:avLst/>
          </a:prstGeom>
        </p:spPr>
      </p:pic>
    </p:spTree>
    <p:extLst>
      <p:ext uri="{BB962C8B-B14F-4D97-AF65-F5344CB8AC3E}">
        <p14:creationId xmlns:p14="http://schemas.microsoft.com/office/powerpoint/2010/main" val="342906437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09948"/>
            <a:ext cx="11485848" cy="1754326"/>
          </a:xfrm>
        </p:spPr>
        <p:txBody>
          <a:bodyPr/>
          <a:lstStyle/>
          <a:p>
            <a:pPr hangingPunct="0">
              <a:spcAft>
                <a:spcPts val="0"/>
              </a:spcAft>
              <a:tabLst>
                <a:tab pos="6391275" algn="l"/>
              </a:tabLst>
            </a:pPr>
            <a:r>
              <a:rPr lang="en-US"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光纤通信</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715963" hangingPunct="0">
              <a:spcAft>
                <a:spcPts val="0"/>
              </a:spcAft>
              <a:tabLst>
                <a:tab pos="639127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光纤通信是光纤的一个重要应用</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光纤通信中，先将传送的信息转换为光信号，通过光纤将光信号传输到接收端，接收端再将光信号还原为原信息</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知识点4.eps" descr="id:2147493910;FounderCES"/>
          <p:cNvPicPr/>
          <p:nvPr/>
        </p:nvPicPr>
        <p:blipFill>
          <a:blip r:embed="rId2"/>
          <a:stretch>
            <a:fillRect/>
          </a:stretch>
        </p:blipFill>
        <p:spPr>
          <a:xfrm>
            <a:off x="371713" y="898133"/>
            <a:ext cx="1258997" cy="334803"/>
          </a:xfrm>
          <a:prstGeom prst="rect">
            <a:avLst/>
          </a:prstGeom>
        </p:spPr>
      </p:pic>
    </p:spTree>
    <p:extLst>
      <p:ext uri="{BB962C8B-B14F-4D97-AF65-F5344CB8AC3E}">
        <p14:creationId xmlns:p14="http://schemas.microsoft.com/office/powerpoint/2010/main" val="203200206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1412776"/>
                <a:ext cx="11485848" cy="5130379"/>
              </a:xfrm>
            </p:spPr>
            <p:txBody>
              <a:bodyPr/>
              <a:lstStyle/>
              <a:p>
                <a:pPr hangingPunct="0">
                  <a:spcAft>
                    <a:spcPts val="0"/>
                  </a:spcAft>
                  <a:tabLst>
                    <a:tab pos="6391275" algn="l"/>
                  </a:tabLst>
                </a:pPr>
                <a:r>
                  <a:rPr lang="en-US"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对</a:t>
                </a:r>
                <a:r>
                  <a:rPr lang="zh-CN" altLang="zh-CN" b="1">
                    <a:solidFill>
                      <a:srgbClr val="00A451"/>
                    </a:solidFill>
                    <a:latin typeface="Times New Roman" panose="02020603050405020304" pitchFamily="18" charset="0"/>
                    <a:ea typeface="黑体" panose="02010609060101010101" pitchFamily="49" charset="-122"/>
                    <a:cs typeface="Times New Roman" panose="02020603050405020304" pitchFamily="18" charset="0"/>
                  </a:rPr>
                  <a:t>全反射的理解</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关于全反射现象</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光由折射率为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的介质射向真空或空气时，若刚好发生全反射，则折射角恰好等于</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90</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𝐬𝐢𝐧</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𝟗𝟎</m:t>
                        </m:r>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𝐬𝐢𝐧</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𝑪</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，即</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sin </a:t>
                </a: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𝒏</m:t>
                        </m:r>
                      </m:den>
                    </m:f>
                  </m:oMath>
                </a14:m>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sin </a:t>
                </a: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𝒏</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可知，介质的折射率越大，发生全反射的临界角越小</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不同色光的临界角</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631825" hangingPunct="0">
                  <a:spcAft>
                    <a:spcPts val="0"/>
                  </a:spcAft>
                  <a:tabLst>
                    <a:tab pos="639127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不同颜色的光由同一个介质射向空气或真空时，光的频率越高，临界角越小，越易发生全反射</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Grp="1" noRot="1" noChangeAspect="1" noMove="1" noResize="1" noEditPoints="1" noAdjustHandles="1" noChangeArrowheads="1" noChangeShapeType="1" noTextEdit="1"/>
              </p:cNvSpPr>
              <p:nvPr>
                <p:ph idx="1"/>
              </p:nvPr>
            </p:nvSpPr>
            <p:spPr>
              <a:xfrm>
                <a:off x="360854" y="1412776"/>
                <a:ext cx="11485848" cy="5130379"/>
              </a:xfrm>
              <a:blipFill>
                <a:blip r:embed="rId2"/>
                <a:stretch>
                  <a:fillRect l="-796" r="-849" b="-119"/>
                </a:stretch>
              </a:blipFill>
            </p:spPr>
            <p:txBody>
              <a:bodyPr/>
              <a:lstStyle/>
              <a:p>
                <a:r>
                  <a:rPr lang="zh-CN" altLang="en-US">
                    <a:noFill/>
                  </a:rPr>
                  <a:t> </a:t>
                </a:r>
              </a:p>
            </p:txBody>
          </p:sp>
        </mc:Fallback>
      </mc:AlternateContent>
      <p:pic>
        <p:nvPicPr>
          <p:cNvPr id="3" name="24要点破.eps" descr="id:2147493931;FounderCES"/>
          <p:cNvPicPr/>
          <p:nvPr/>
        </p:nvPicPr>
        <p:blipFill>
          <a:blip r:embed="rId3"/>
          <a:stretch>
            <a:fillRect/>
          </a:stretch>
        </p:blipFill>
        <p:spPr>
          <a:xfrm>
            <a:off x="2697398" y="911131"/>
            <a:ext cx="6638168" cy="573653"/>
          </a:xfrm>
          <a:prstGeom prst="rect">
            <a:avLst/>
          </a:prstGeom>
        </p:spPr>
      </p:pic>
      <p:pic>
        <p:nvPicPr>
          <p:cNvPr id="5" name="要点1.eps" descr="id:2147493060;FounderCES"/>
          <p:cNvPicPr/>
          <p:nvPr/>
        </p:nvPicPr>
        <p:blipFill>
          <a:blip r:embed="rId4"/>
          <a:stretch>
            <a:fillRect/>
          </a:stretch>
        </p:blipFill>
        <p:spPr>
          <a:xfrm>
            <a:off x="478582" y="1585670"/>
            <a:ext cx="1044906" cy="366837"/>
          </a:xfrm>
          <a:prstGeom prst="rect">
            <a:avLst/>
          </a:prstGeom>
        </p:spPr>
      </p:pic>
    </p:spTree>
    <p:extLst>
      <p:ext uri="{BB962C8B-B14F-4D97-AF65-F5344CB8AC3E}">
        <p14:creationId xmlns:p14="http://schemas.microsoft.com/office/powerpoint/2010/main" val="2539492566"/>
      </p:ext>
    </p:extLst>
  </p:cSld>
  <p:clrMapOvr>
    <a:masterClrMapping/>
  </p:clrMapOvr>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131</TotalTime>
  <Words>2139</Words>
  <Application>Microsoft Office PowerPoint</Application>
  <PresentationFormat>自定义</PresentationFormat>
  <Paragraphs>196</Paragraphs>
  <Slides>33</Slides>
  <Notes>0</Notes>
  <HiddenSlides>0</HiddenSlides>
  <MMClips>0</MMClips>
  <ScaleCrop>false</ScaleCrop>
  <HeadingPairs>
    <vt:vector size="6" baseType="variant">
      <vt:variant>
        <vt:lpstr>已用的字体</vt:lpstr>
      </vt:variant>
      <vt:variant>
        <vt:i4>10</vt:i4>
      </vt:variant>
      <vt:variant>
        <vt:lpstr>主题</vt:lpstr>
      </vt:variant>
      <vt:variant>
        <vt:i4>1</vt:i4>
      </vt:variant>
      <vt:variant>
        <vt:lpstr>幻灯片标题</vt:lpstr>
      </vt:variant>
      <vt:variant>
        <vt:i4>33</vt:i4>
      </vt:variant>
    </vt:vector>
  </HeadingPairs>
  <TitlesOfParts>
    <vt:vector size="44" baseType="lpstr">
      <vt:lpstr>仿宋</vt:lpstr>
      <vt:lpstr>黑体</vt:lpstr>
      <vt:lpstr>楷体</vt:lpstr>
      <vt:lpstr>宋体</vt:lpstr>
      <vt:lpstr>微软雅黑</vt:lpstr>
      <vt:lpstr>Arial</vt:lpstr>
      <vt:lpstr>Book Antiqua</vt:lpstr>
      <vt:lpstr>Calibri</vt:lpstr>
      <vt:lpstr>Cambria Math</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Administrator</cp:lastModifiedBy>
  <cp:revision>394</cp:revision>
  <dcterms:created xsi:type="dcterms:W3CDTF">2020-11-06T05:24:00Z</dcterms:created>
  <dcterms:modified xsi:type="dcterms:W3CDTF">2025-06-18T02:56:23Z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